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Comic Sans MS" panose="030F0902030302020204" pitchFamily="66" charset="0"/>
      <p:regular r:id="rId20"/>
    </p:embeddedFont>
    <p:embeddedFont>
      <p:font typeface="Lexend" pitchFamily="2" charset="77"/>
      <p:regular r:id="rId21"/>
    </p:embeddedFont>
    <p:embeddedFont>
      <p:font typeface="Lexend Light" pitchFamily="2" charset="77"/>
      <p:regular r:id="rId22"/>
    </p:embeddedFont>
    <p:embeddedFont>
      <p:font typeface="Lexend Medium" pitchFamily="2" charset="77"/>
      <p:regular r:id="rId23"/>
    </p:embeddedFont>
    <p:embeddedFont>
      <p:font typeface="Lobster" pitchFamily="2" charset="77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 showGuides="1">
      <p:cViewPr varScale="1">
        <p:scale>
          <a:sx n="160" d="100"/>
          <a:sy n="160" d="100"/>
        </p:scale>
        <p:origin x="7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33e7ad731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33e7ad731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g33e7ad73175_0_3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" name="Google Shape;2077;g33e7ad73175_0_3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33e7ad73175_0_3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33e7ad73175_0_3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g33e7ad73175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" name="Google Shape;2096;g33e7ad73175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33e7ad73175_6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33e7ad73175_6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33e7ad7317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33e7ad7317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33e7ad73175_1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33e7ad73175_1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g33e7ad73175_1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4" name="Google Shape;2154;g33e7ad73175_1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33e7ad7317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33e7ad7317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33e7ad7317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33e7ad7317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g33e7ad73175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" name="Google Shape;1979;g33e7ad73175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33e7ad73175_0_3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33e7ad73175_0_3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g33e7ad7317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" name="Google Shape;2019;g33e7ad7317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33e7ad73175_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Google Shape;2028;g33e7ad73175_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33e7ad73175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33e7ad73175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3e7ad7317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3e7ad73175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solid with header">
  <p:cSld name="CUSTOM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2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3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4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grid with header">
  <p:cSld name="CUSTOM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4" name="Google Shape;64;p1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23" name="Google Shape;123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ubTitle" idx="4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 header">
  <p:cSld name="CUSTOM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2" name="Google Shape;132;p1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91" name="Google Shape;191;p1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with header">
  <p:cSld name="CUSTOM_1_1_1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9" name="Google Shape;199;p1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60" name="Google Shape;260;p17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61" name="Google Shape;261;p17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7"/>
          <p:cNvSpPr txBox="1">
            <a:spLocks noGrp="1"/>
          </p:cNvSpPr>
          <p:nvPr>
            <p:ph type="subTitle" idx="4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7"/>
          <p:cNvSpPr txBox="1">
            <a:spLocks noGrp="1"/>
          </p:cNvSpPr>
          <p:nvPr>
            <p:ph type="subTitle" idx="5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7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_1_1_1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68" name="Google Shape;268;p1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27" name="Google Shape;32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9" name="Google Shape;329;p18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30" name="Google Shape;330;p18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2" name="Google Shape;332;p18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boxes with header">
  <p:cSld name="CUSTOM_1_1_1_1_1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35" name="Google Shape;335;p1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" name="Google Shape;348;p1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" name="Google Shape;353;p1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" name="Google Shape;354;p1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" name="Google Shape;356;p1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7" name="Google Shape;357;p1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" name="Google Shape;358;p1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" name="Google Shape;359;p1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" name="Google Shape;360;p1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" name="Google Shape;361;p1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" name="Google Shape;362;p1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" name="Google Shape;363;p1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4" name="Google Shape;364;p1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" name="Google Shape;370;p1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1" name="Google Shape;371;p1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5" name="Google Shape;385;p1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6" name="Google Shape;386;p1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94" name="Google Shape;394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6" name="Google Shape;396;p19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19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98" name="Google Shape;398;p19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99" name="Google Shape;399;p19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es with header">
  <p:cSld name="CUSTOM_1_1_1_1_1_1_1_1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oogle Shape;401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02" name="Google Shape;402;p2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6" name="Google Shape;436;p2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7" name="Google Shape;437;p2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8" name="Google Shape;438;p2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9" name="Google Shape;439;p2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0" name="Google Shape;440;p2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1" name="Google Shape;441;p2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461" name="Google Shape;461;p20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63" name="Google Shape;463;p20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4" name="Google Shape;464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0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66" name="Google Shape;466;p20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67" name="Google Shape;467;p20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8" name="Google Shape;468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1_1_1_1_1_1_1_1_1_1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71" name="Google Shape;471;p2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530" name="Google Shape;530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31" name="Google Shape;531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21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1_1_1_1_1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2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37" name="Google Shape;537;p2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596" name="Google Shape;596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97" name="Google Shape;597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_1_1_1_1_1_1_1_1_1_1_2"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02" name="Google Shape;602;p2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661" name="Google Shape;6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662" name="Google Shape;66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23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665" name="Google Shape;665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_1_1_1_1_1_1_1_1_1_2_1"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Google Shape;667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68" name="Google Shape;668;p2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727" name="Google Shape;727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728" name="Google Shape;728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24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731" name="Google Shape;731;p24"/>
          <p:cNvSpPr txBox="1">
            <a:spLocks noGrp="1"/>
          </p:cNvSpPr>
          <p:nvPr>
            <p:ph type="body" idx="2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732" name="Google Shape;732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_1_1_1_1_1_1_1_1_1_2_1_1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" name="Google Shape;734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35" name="Google Shape;735;p2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3" name="Google Shape;783;p2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4" name="Google Shape;784;p2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7" name="Google Shape;787;p2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794" name="Google Shape;794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795" name="Google Shape;795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CUSTOM_1_1_1_1_1_1_1_1_1_1_2_1_1_1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00" name="Google Shape;800;p2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1" name="Google Shape;801;p2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2" name="Google Shape;802;p2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9" name="Google Shape;839;p2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0" name="Google Shape;840;p2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7" name="Google Shape;847;p2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8" name="Google Shape;848;p2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9" name="Google Shape;849;p2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0" name="Google Shape;850;p2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1" name="Google Shape;851;p2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2" name="Google Shape;852;p2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3" name="Google Shape;853;p2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4" name="Google Shape;854;p2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5" name="Google Shape;855;p2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859" name="Google Shape;859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860" name="Google Shape;860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26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26"/>
          <p:cNvSpPr txBox="1">
            <a:spLocks noGrp="1"/>
          </p:cNvSpPr>
          <p:nvPr>
            <p:ph type="body" idx="2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864" name="Google Shape;864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1_1_1_1_1_1_1_1_1_1_2_1_1_1_1"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67" name="Google Shape;867;p2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8" name="Google Shape;868;p2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9" name="Google Shape;869;p2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0" name="Google Shape;870;p2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1" name="Google Shape;871;p2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2" name="Google Shape;872;p2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3" name="Google Shape;873;p2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4" name="Google Shape;874;p2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5" name="Google Shape;875;p2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6" name="Google Shape;876;p2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7" name="Google Shape;877;p2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8" name="Google Shape;878;p2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9" name="Google Shape;879;p2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0" name="Google Shape;880;p2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1" name="Google Shape;881;p2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2" name="Google Shape;882;p2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3" name="Google Shape;883;p2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4" name="Google Shape;884;p2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5" name="Google Shape;885;p2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6" name="Google Shape;886;p2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7" name="Google Shape;887;p2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8" name="Google Shape;888;p2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9" name="Google Shape;889;p2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0" name="Google Shape;890;p2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1" name="Google Shape;891;p2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2" name="Google Shape;892;p2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3" name="Google Shape;893;p2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4" name="Google Shape;894;p2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5" name="Google Shape;895;p2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6" name="Google Shape;896;p2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7" name="Google Shape;897;p2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8" name="Google Shape;898;p2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9" name="Google Shape;899;p2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0" name="Google Shape;900;p2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1" name="Google Shape;901;p2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2" name="Google Shape;902;p2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3" name="Google Shape;903;p2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4" name="Google Shape;904;p2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5" name="Google Shape;905;p2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6" name="Google Shape;906;p2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7" name="Google Shape;907;p2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8" name="Google Shape;908;p2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9" name="Google Shape;909;p2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0" name="Google Shape;910;p2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1" name="Google Shape;911;p2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2" name="Google Shape;912;p2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3" name="Google Shape;913;p2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4" name="Google Shape;914;p2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5" name="Google Shape;915;p2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6" name="Google Shape;916;p2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7" name="Google Shape;917;p2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8" name="Google Shape;918;p2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9" name="Google Shape;919;p2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0" name="Google Shape;920;p2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1" name="Google Shape;921;p2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2" name="Google Shape;922;p2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3" name="Google Shape;923;p2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4" name="Google Shape;924;p2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5" name="Google Shape;925;p2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926" name="Google Shape;926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927" name="Google Shape;927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27"/>
          <p:cNvSpPr txBox="1">
            <a:spLocks noGrp="1"/>
          </p:cNvSpPr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32" name="Google Shape;932;p2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33" name="Google Shape;933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2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7" name="Google Shape;937;p2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38" name="Google Shape;938;p2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939" name="Google Shape;93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CUSTOM_1_1_1_1_1_1_1_1_1_1_2_1_1_1_1_1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42" name="Google Shape;942;p3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001" name="Google Shape;1001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002" name="Google Shape;1002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4" name="Google Shape;1004;p30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1_1_1_1_1_1_1_1_1_1_2_1_1_1_1_1_1"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08" name="Google Shape;1008;p3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9" name="Google Shape;1009;p3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0" name="Google Shape;1010;p3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1" name="Google Shape;1011;p3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2" name="Google Shape;1012;p3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3" name="Google Shape;1013;p3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4" name="Google Shape;1014;p3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5" name="Google Shape;1015;p3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6" name="Google Shape;1016;p3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7" name="Google Shape;1017;p3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8" name="Google Shape;1018;p3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9" name="Google Shape;1019;p3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0" name="Google Shape;1020;p3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1" name="Google Shape;1021;p3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2" name="Google Shape;1022;p3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3" name="Google Shape;1023;p3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4" name="Google Shape;1024;p3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5" name="Google Shape;1025;p3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6" name="Google Shape;1026;p3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7" name="Google Shape;1027;p3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8" name="Google Shape;1028;p3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9" name="Google Shape;1029;p3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0" name="Google Shape;1030;p3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1" name="Google Shape;1031;p3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2" name="Google Shape;1032;p3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3" name="Google Shape;1033;p3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4" name="Google Shape;1034;p3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5" name="Google Shape;1035;p3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6" name="Google Shape;1036;p3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8" name="Google Shape;1038;p3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9" name="Google Shape;1039;p3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1" name="Google Shape;1041;p3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2" name="Google Shape;1042;p3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3" name="Google Shape;1043;p3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4" name="Google Shape;1044;p3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5" name="Google Shape;1045;p3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6" name="Google Shape;1046;p3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7" name="Google Shape;1047;p3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8" name="Google Shape;1048;p3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9" name="Google Shape;1049;p3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0" name="Google Shape;1050;p3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1" name="Google Shape;1051;p3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2" name="Google Shape;1052;p3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3" name="Google Shape;1053;p3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4" name="Google Shape;1054;p3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5" name="Google Shape;1055;p3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6" name="Google Shape;1056;p3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7" name="Google Shape;1057;p3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1" name="Google Shape;1061;p3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2" name="Google Shape;1062;p3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3" name="Google Shape;1063;p3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4" name="Google Shape;1064;p3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5" name="Google Shape;1065;p3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6" name="Google Shape;1066;p3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067" name="Google Shape;1067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068" name="Google Shape;1068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1"/>
          <p:cNvSpPr txBox="1">
            <a:spLocks noGrp="1"/>
          </p:cNvSpPr>
          <p:nvPr>
            <p:ph type="body" idx="1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070" name="Google Shape;1070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1_1_1_1_1_1_1_1_1_1_2_1_1_1_1_1_1_1"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2" name="Google Shape;1072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73" name="Google Shape;1073;p3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4" name="Google Shape;1074;p3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5" name="Google Shape;1075;p3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6" name="Google Shape;1076;p3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7" name="Google Shape;1077;p3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4" name="Google Shape;1084;p3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5" name="Google Shape;1085;p3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6" name="Google Shape;1096;p3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8" name="Google Shape;1098;p3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9" name="Google Shape;1099;p3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0" name="Google Shape;1100;p3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132" name="Google Shape;1132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133" name="Google Shape;1133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2"/>
          <p:cNvSpPr txBox="1">
            <a:spLocks noGrp="1"/>
          </p:cNvSpPr>
          <p:nvPr>
            <p:ph type="body" idx="1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135" name="Google Shape;1135;p32"/>
          <p:cNvSpPr txBox="1">
            <a:spLocks noGrp="1"/>
          </p:cNvSpPr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6" name="Google Shape;1136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grid">
  <p:cSld name="CUSTOM_1_1_1_1_1_1_1_1_1_1_2_1_1_1_1_1_1_1_1"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8" name="Google Shape;1138;p3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39" name="Google Shape;1139;p3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198" name="Google Shape;1198;p3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199" name="Google Shape;1199;p3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3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_1_1_1_1_1_1_1_1_1_2_1_1_1_1_1_1_1_1_1"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3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203" name="Google Shape;1203;p3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3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1_1_1_1_1_1_1_1_1_1_2_1_1_1_1_1_1_1_1_1_1"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3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207" name="Google Shape;1207;p3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08" name="Google Shape;1208;p3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9" name="Google Shape;1209;p3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0" name="Google Shape;1210;p3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1" name="Google Shape;1211;p3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2" name="Google Shape;1212;p3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3" name="Google Shape;1213;p3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4" name="Google Shape;1214;p3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5" name="Google Shape;1215;p3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6" name="Google Shape;1216;p3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7" name="Google Shape;1217;p3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8" name="Google Shape;1218;p3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9" name="Google Shape;1219;p3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0" name="Google Shape;1220;p3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4" name="Google Shape;1244;p3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7" name="Google Shape;1247;p3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2" name="Google Shape;1252;p3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3" name="Google Shape;1253;p3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4" name="Google Shape;1254;p3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5" name="Google Shape;1255;p3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6" name="Google Shape;1256;p3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7" name="Google Shape;1257;p3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8" name="Google Shape;1258;p3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9" name="Google Shape;1259;p3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0" name="Google Shape;1260;p3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1" name="Google Shape;1261;p3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2" name="Google Shape;1262;p3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3" name="Google Shape;1263;p3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4" name="Google Shape;1264;p3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5" name="Google Shape;1265;p3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6" name="Google Shape;1266;p3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267" name="Google Shape;1267;p3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3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9" name="Google Shape;1269;p35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0" name="Google Shape;1270;p35"/>
          <p:cNvSpPr txBox="1">
            <a:spLocks noGrp="1"/>
          </p:cNvSpPr>
          <p:nvPr>
            <p:ph type="subTitle" idx="2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1" name="Google Shape;1271;p35"/>
          <p:cNvSpPr txBox="1">
            <a:spLocks noGrp="1"/>
          </p:cNvSpPr>
          <p:nvPr>
            <p:ph type="subTitle" idx="3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2" name="Google Shape;1272;p35"/>
          <p:cNvSpPr txBox="1">
            <a:spLocks noGrp="1"/>
          </p:cNvSpPr>
          <p:nvPr>
            <p:ph type="subTitle" idx="4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3" name="Google Shape;1273;p35"/>
          <p:cNvSpPr txBox="1">
            <a:spLocks noGrp="1"/>
          </p:cNvSpPr>
          <p:nvPr>
            <p:ph type="subTitle" idx="5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4" name="Google Shape;1274;p35"/>
          <p:cNvSpPr txBox="1">
            <a:spLocks noGrp="1"/>
          </p:cNvSpPr>
          <p:nvPr>
            <p:ph type="subTitle" idx="6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5" name="Google Shape;1275;p3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1_1_1_1_1_1_1_1_1_1_2_1_1_1_1_1_1_1_1_1_1_1"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278" name="Google Shape;1278;p3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79" name="Google Shape;1279;p3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2" name="Google Shape;1302;p3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3" name="Google Shape;1303;p3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4" name="Google Shape;1304;p3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5" name="Google Shape;1305;p3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5" name="Google Shape;1315;p3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6" name="Google Shape;1316;p3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1" name="Google Shape;1321;p3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5" name="Google Shape;1335;p3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6" name="Google Shape;1336;p3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338" name="Google Shape;1338;p3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3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0" name="Google Shape;1340;p36"/>
          <p:cNvSpPr txBox="1">
            <a:spLocks noGrp="1"/>
          </p:cNvSpPr>
          <p:nvPr>
            <p:ph type="body" idx="1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341" name="Google Shape;1341;p36"/>
          <p:cNvSpPr>
            <a:spLocks noGrp="1"/>
          </p:cNvSpPr>
          <p:nvPr>
            <p:ph type="pic" idx="2"/>
          </p:nvPr>
        </p:nvSpPr>
        <p:spPr>
          <a:xfrm>
            <a:off x="3769050" y="2304400"/>
            <a:ext cx="5156700" cy="25686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1342" name="Google Shape;1342;p3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1_1_1_1_1_1_1_1_1_2_1_1_1_1_1_1_1_1_1_1_1_1"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3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345" name="Google Shape;1345;p3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46" name="Google Shape;1346;p3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405" name="Google Shape;1405;p3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37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7" name="Google Shape;1407;p37"/>
          <p:cNvSpPr txBox="1">
            <a:spLocks noGrp="1"/>
          </p:cNvSpPr>
          <p:nvPr>
            <p:ph type="body" idx="1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08" name="Google Shape;1408;p37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" name="Google Shape;1409;p37"/>
          <p:cNvSpPr txBox="1">
            <a:spLocks noGrp="1"/>
          </p:cNvSpPr>
          <p:nvPr>
            <p:ph type="body" idx="3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10" name="Google Shape;1410;p37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1" name="Google Shape;1411;p3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1_1_1_1_1_1_1_1_1_1_2_1_1_1_1_1_1_1_1_1_1_1_1_1"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414" name="Google Shape;1414;p3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15" name="Google Shape;1415;p3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474" name="Google Shape;1474;p3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38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6" name="Google Shape;1476;p38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77" name="Google Shape;1477;p38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8" name="Google Shape;1478;p38"/>
          <p:cNvSpPr txBox="1">
            <a:spLocks noGrp="1"/>
          </p:cNvSpPr>
          <p:nvPr>
            <p:ph type="body" idx="3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79" name="Google Shape;1479;p38"/>
          <p:cNvSpPr txBox="1">
            <a:spLocks noGrp="1"/>
          </p:cNvSpPr>
          <p:nvPr>
            <p:ph type="subTitle" idx="4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8"/>
          <p:cNvSpPr txBox="1">
            <a:spLocks noGrp="1"/>
          </p:cNvSpPr>
          <p:nvPr>
            <p:ph type="body" idx="5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81" name="Google Shape;1481;p38"/>
          <p:cNvSpPr txBox="1">
            <a:spLocks noGrp="1"/>
          </p:cNvSpPr>
          <p:nvPr>
            <p:ph type="subTitle" idx="6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2" name="Google Shape;1482;p3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">
  <p:cSld name="CUSTOM_1_1_1_1_1_1_1_1_1_1_2_1_1_1_1_1_1_1_1_1_1_1_1_1_1"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3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485" name="Google Shape;1485;p3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86" name="Google Shape;1486;p3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545" name="Google Shape;1545;p3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39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47" name="Google Shape;1547;p39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48" name="Google Shape;1548;p39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9" name="Google Shape;1549;p39"/>
          <p:cNvSpPr txBox="1">
            <a:spLocks noGrp="1"/>
          </p:cNvSpPr>
          <p:nvPr>
            <p:ph type="body" idx="3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50" name="Google Shape;1550;p39"/>
          <p:cNvSpPr txBox="1">
            <a:spLocks noGrp="1"/>
          </p:cNvSpPr>
          <p:nvPr>
            <p:ph type="subTitle" idx="4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1" name="Google Shape;1551;p39"/>
          <p:cNvSpPr txBox="1">
            <a:spLocks noGrp="1"/>
          </p:cNvSpPr>
          <p:nvPr>
            <p:ph type="body" idx="5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52" name="Google Shape;1552;p39"/>
          <p:cNvSpPr txBox="1">
            <a:spLocks noGrp="1"/>
          </p:cNvSpPr>
          <p:nvPr>
            <p:ph type="subTitle" idx="6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3" name="Google Shape;1553;p39"/>
          <p:cNvSpPr txBox="1">
            <a:spLocks noGrp="1"/>
          </p:cNvSpPr>
          <p:nvPr>
            <p:ph type="body" idx="7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54" name="Google Shape;1554;p39"/>
          <p:cNvSpPr txBox="1">
            <a:spLocks noGrp="1"/>
          </p:cNvSpPr>
          <p:nvPr>
            <p:ph type="subTitle" idx="8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5" name="Google Shape;1555;p3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CUSTOM_1_1_1_1_1_1_1_1_1_1_2_1_1_1_1_1_1_1_1_1_1_1_1_1_1_1"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558" name="Google Shape;1558;p4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59" name="Google Shape;1559;p4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5" name="Google Shape;1605;p4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6" name="Google Shape;1606;p4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7" name="Google Shape;1607;p4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8" name="Google Shape;1608;p4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9" name="Google Shape;1609;p4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0" name="Google Shape;1610;p4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1" name="Google Shape;1611;p4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2" name="Google Shape;1612;p4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3" name="Google Shape;1613;p4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4" name="Google Shape;1614;p4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5" name="Google Shape;1615;p4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6" name="Google Shape;1616;p4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7" name="Google Shape;1617;p4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618" name="Google Shape;1618;p4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4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0" name="Google Shape;1620;p40"/>
          <p:cNvSpPr>
            <a:spLocks noGrp="1"/>
          </p:cNvSpPr>
          <p:nvPr>
            <p:ph type="pic" idx="2"/>
          </p:nvPr>
        </p:nvSpPr>
        <p:spPr>
          <a:xfrm>
            <a:off x="213450" y="2022825"/>
            <a:ext cx="8717100" cy="28377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1621" name="Google Shape;1621;p4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1_1_1_1_1_1_1_1_1_1_2_1_1_1_1_1_1_1_1_1_1_1_1_1_1_1_1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4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624" name="Google Shape;1624;p4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25" name="Google Shape;1625;p4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6" name="Google Shape;1626;p4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7" name="Google Shape;1627;p4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8" name="Google Shape;1628;p4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9" name="Google Shape;1629;p4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0" name="Google Shape;1630;p4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1" name="Google Shape;1631;p4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2" name="Google Shape;1632;p4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3" name="Google Shape;1633;p4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4" name="Google Shape;1634;p4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5" name="Google Shape;1635;p4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6" name="Google Shape;1636;p4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7" name="Google Shape;1637;p4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8" name="Google Shape;1638;p4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9" name="Google Shape;1639;p4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0" name="Google Shape;1640;p4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1" name="Google Shape;1641;p4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2" name="Google Shape;1642;p4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3" name="Google Shape;1643;p4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4" name="Google Shape;1644;p4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5" name="Google Shape;1645;p4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6" name="Google Shape;1646;p4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7" name="Google Shape;1647;p4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8" name="Google Shape;1648;p4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9" name="Google Shape;1649;p4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0" name="Google Shape;1650;p4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1" name="Google Shape;1651;p4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2" name="Google Shape;1652;p4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3" name="Google Shape;1653;p4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4" name="Google Shape;1654;p4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5" name="Google Shape;1655;p4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6" name="Google Shape;1656;p4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7" name="Google Shape;1657;p4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8" name="Google Shape;1658;p4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9" name="Google Shape;1659;p4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0" name="Google Shape;1660;p4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1" name="Google Shape;1661;p4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2" name="Google Shape;1662;p4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3" name="Google Shape;1663;p4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4" name="Google Shape;1664;p4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5" name="Google Shape;1665;p4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6" name="Google Shape;1666;p4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7" name="Google Shape;1667;p4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8" name="Google Shape;1668;p4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9" name="Google Shape;1669;p4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0" name="Google Shape;1670;p4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1" name="Google Shape;1671;p4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684" name="Google Shape;1684;p4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4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6" name="Google Shape;1686;p41"/>
          <p:cNvSpPr txBox="1">
            <a:spLocks noGrp="1"/>
          </p:cNvSpPr>
          <p:nvPr>
            <p:ph type="body" idx="1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687" name="Google Shape;1687;p41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8" name="Google Shape;1688;p41"/>
          <p:cNvSpPr txBox="1">
            <a:spLocks noGrp="1"/>
          </p:cNvSpPr>
          <p:nvPr>
            <p:ph type="body" idx="3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689" name="Google Shape;1689;p41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0" name="Google Shape;1690;p41"/>
          <p:cNvSpPr>
            <a:spLocks noGrp="1"/>
          </p:cNvSpPr>
          <p:nvPr>
            <p:ph type="pic" idx="5"/>
          </p:nvPr>
        </p:nvSpPr>
        <p:spPr>
          <a:xfrm>
            <a:off x="11736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691" name="Google Shape;1691;p41"/>
          <p:cNvSpPr>
            <a:spLocks noGrp="1"/>
          </p:cNvSpPr>
          <p:nvPr>
            <p:ph type="pic" idx="6"/>
          </p:nvPr>
        </p:nvSpPr>
        <p:spPr>
          <a:xfrm>
            <a:off x="49161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692" name="Google Shape;1692;p4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1_1_1_1_1_1_1_1_1_1_2_1_1_1_1_1_1_1_1_1_1_1_1_1_1_1_1_1"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4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695" name="Google Shape;1695;p4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96" name="Google Shape;1696;p4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5" name="Google Shape;1705;p4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6" name="Google Shape;1706;p4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7" name="Google Shape;1707;p4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8" name="Google Shape;1708;p4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9" name="Google Shape;1709;p4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0" name="Google Shape;1710;p4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1" name="Google Shape;1711;p4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2" name="Google Shape;1712;p4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3" name="Google Shape;1713;p4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4" name="Google Shape;1714;p4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5" name="Google Shape;1715;p4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0" name="Google Shape;1730;p4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1" name="Google Shape;1731;p4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2" name="Google Shape;1732;p4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3" name="Google Shape;1733;p4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4" name="Google Shape;1734;p4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5" name="Google Shape;1735;p4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6" name="Google Shape;1736;p4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7" name="Google Shape;1737;p4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8" name="Google Shape;1738;p4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9" name="Google Shape;1739;p4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0" name="Google Shape;1740;p4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1" name="Google Shape;1741;p4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2" name="Google Shape;1742;p4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3" name="Google Shape;1743;p4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4" name="Google Shape;1744;p4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5" name="Google Shape;1745;p4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6" name="Google Shape;1746;p4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7" name="Google Shape;1747;p4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8" name="Google Shape;1748;p4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9" name="Google Shape;1749;p4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0" name="Google Shape;1750;p4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1" name="Google Shape;1751;p4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2" name="Google Shape;1752;p4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3" name="Google Shape;1753;p4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4" name="Google Shape;1754;p4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755" name="Google Shape;1755;p4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7" name="Google Shape;1757;p42"/>
          <p:cNvSpPr txBox="1">
            <a:spLocks noGrp="1"/>
          </p:cNvSpPr>
          <p:nvPr>
            <p:ph type="body" idx="1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58" name="Google Shape;1758;p42"/>
          <p:cNvSpPr txBox="1">
            <a:spLocks noGrp="1"/>
          </p:cNvSpPr>
          <p:nvPr>
            <p:ph type="subTitle" idx="2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9" name="Google Shape;1759;p42"/>
          <p:cNvSpPr txBox="1">
            <a:spLocks noGrp="1"/>
          </p:cNvSpPr>
          <p:nvPr>
            <p:ph type="body" idx="3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60" name="Google Shape;1760;p42"/>
          <p:cNvSpPr txBox="1">
            <a:spLocks noGrp="1"/>
          </p:cNvSpPr>
          <p:nvPr>
            <p:ph type="subTitle" idx="4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1" name="Google Shape;1761;p42"/>
          <p:cNvSpPr>
            <a:spLocks noGrp="1"/>
          </p:cNvSpPr>
          <p:nvPr>
            <p:ph type="pic" idx="5"/>
          </p:nvPr>
        </p:nvSpPr>
        <p:spPr>
          <a:xfrm>
            <a:off x="423750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62" name="Google Shape;1762;p42"/>
          <p:cNvSpPr>
            <a:spLocks noGrp="1"/>
          </p:cNvSpPr>
          <p:nvPr>
            <p:ph type="pic" idx="6"/>
          </p:nvPr>
        </p:nvSpPr>
        <p:spPr>
          <a:xfrm>
            <a:off x="327607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63" name="Google Shape;1763;p42"/>
          <p:cNvSpPr txBox="1">
            <a:spLocks noGrp="1"/>
          </p:cNvSpPr>
          <p:nvPr>
            <p:ph type="body" idx="7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64" name="Google Shape;1764;p42"/>
          <p:cNvSpPr txBox="1">
            <a:spLocks noGrp="1"/>
          </p:cNvSpPr>
          <p:nvPr>
            <p:ph type="subTitle" idx="8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5" name="Google Shape;1765;p42"/>
          <p:cNvSpPr>
            <a:spLocks noGrp="1"/>
          </p:cNvSpPr>
          <p:nvPr>
            <p:ph type="pic" idx="9"/>
          </p:nvPr>
        </p:nvSpPr>
        <p:spPr>
          <a:xfrm>
            <a:off x="612839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66" name="Google Shape;1766;p4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1_1_1_1_1_1_1_1_1_1_2_1_1_1_1_1_1_1_1_1_1_1_1_1_1_1_1_1_1"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769" name="Google Shape;1769;p4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70" name="Google Shape;1770;p4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8" name="Google Shape;1798;p4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9" name="Google Shape;1799;p4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4" name="Google Shape;1814;p4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5" name="Google Shape;1815;p4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6" name="Google Shape;1816;p4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7" name="Google Shape;1817;p4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8" name="Google Shape;1818;p4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9" name="Google Shape;1819;p4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0" name="Google Shape;1820;p4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1" name="Google Shape;1821;p4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2" name="Google Shape;1822;p4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3" name="Google Shape;1823;p4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4" name="Google Shape;1824;p4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5" name="Google Shape;1825;p4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6" name="Google Shape;1826;p4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7" name="Google Shape;1827;p4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8" name="Google Shape;1828;p4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829" name="Google Shape;1829;p4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43"/>
          <p:cNvSpPr>
            <a:spLocks noGrp="1"/>
          </p:cNvSpPr>
          <p:nvPr>
            <p:ph type="pic" idx="2"/>
          </p:nvPr>
        </p:nvSpPr>
        <p:spPr>
          <a:xfrm>
            <a:off x="436350" y="262350"/>
            <a:ext cx="8271300" cy="46188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31" name="Google Shape;1831;p4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1_1_1_1_1_1_1_1_1_1_2_1_1_1_1_1_1_1_1_1_1_1_1_1_1_1_1_1_1_1"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4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834" name="Google Shape;1834;p4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835" name="Google Shape;1835;p4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6" name="Google Shape;1836;p4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7" name="Google Shape;1837;p4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8" name="Google Shape;1838;p4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9" name="Google Shape;1839;p4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0" name="Google Shape;1840;p4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1" name="Google Shape;1841;p4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2" name="Google Shape;1842;p4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3" name="Google Shape;1843;p4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4" name="Google Shape;1844;p4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5" name="Google Shape;1845;p4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6" name="Google Shape;1846;p4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7" name="Google Shape;1847;p4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8" name="Google Shape;1848;p4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9" name="Google Shape;1849;p4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0" name="Google Shape;1850;p4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1" name="Google Shape;1851;p4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2" name="Google Shape;1852;p4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3" name="Google Shape;1853;p4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4" name="Google Shape;1854;p4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5" name="Google Shape;1855;p4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6" name="Google Shape;1856;p4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7" name="Google Shape;1857;p4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8" name="Google Shape;1858;p4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9" name="Google Shape;1859;p4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0" name="Google Shape;1860;p4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1" name="Google Shape;1861;p4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2" name="Google Shape;1862;p4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3" name="Google Shape;1863;p4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4" name="Google Shape;1864;p4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5" name="Google Shape;1865;p4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6" name="Google Shape;1866;p4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7" name="Google Shape;1867;p4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8" name="Google Shape;1868;p4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9" name="Google Shape;1869;p4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0" name="Google Shape;1870;p4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1" name="Google Shape;1871;p4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2" name="Google Shape;1872;p4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3" name="Google Shape;1873;p4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4" name="Google Shape;1874;p4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5" name="Google Shape;1875;p4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6" name="Google Shape;1876;p4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7" name="Google Shape;1877;p4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8" name="Google Shape;1878;p4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9" name="Google Shape;1879;p4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0" name="Google Shape;1880;p4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1" name="Google Shape;1881;p4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2" name="Google Shape;1882;p4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3" name="Google Shape;1883;p4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4" name="Google Shape;1884;p4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5" name="Google Shape;1885;p4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6" name="Google Shape;1886;p4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7" name="Google Shape;1887;p4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8" name="Google Shape;1888;p4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9" name="Google Shape;1889;p4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0" name="Google Shape;1890;p4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1" name="Google Shape;1891;p4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2" name="Google Shape;1892;p4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3" name="Google Shape;1893;p4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894" name="Google Shape;1894;p4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5" name="Google Shape;1895;p4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6" name="Google Shape;1896;p44"/>
          <p:cNvSpPr>
            <a:spLocks noGrp="1"/>
          </p:cNvSpPr>
          <p:nvPr>
            <p:ph type="pic" idx="2"/>
          </p:nvPr>
        </p:nvSpPr>
        <p:spPr>
          <a:xfrm>
            <a:off x="208725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97" name="Google Shape;1897;p44"/>
          <p:cNvSpPr>
            <a:spLocks noGrp="1"/>
          </p:cNvSpPr>
          <p:nvPr>
            <p:ph type="pic" idx="3"/>
          </p:nvPr>
        </p:nvSpPr>
        <p:spPr>
          <a:xfrm>
            <a:off x="3154251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98" name="Google Shape;1898;p44"/>
          <p:cNvSpPr>
            <a:spLocks noGrp="1"/>
          </p:cNvSpPr>
          <p:nvPr>
            <p:ph type="pic" idx="4"/>
          </p:nvPr>
        </p:nvSpPr>
        <p:spPr>
          <a:xfrm>
            <a:off x="6099777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99" name="Google Shape;1899;p44"/>
          <p:cNvSpPr>
            <a:spLocks noGrp="1"/>
          </p:cNvSpPr>
          <p:nvPr>
            <p:ph type="pic" idx="5"/>
          </p:nvPr>
        </p:nvSpPr>
        <p:spPr>
          <a:xfrm>
            <a:off x="208725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0" name="Google Shape;1900;p44"/>
          <p:cNvSpPr>
            <a:spLocks noGrp="1"/>
          </p:cNvSpPr>
          <p:nvPr>
            <p:ph type="pic" idx="6"/>
          </p:nvPr>
        </p:nvSpPr>
        <p:spPr>
          <a:xfrm>
            <a:off x="3154251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1" name="Google Shape;1901;p44"/>
          <p:cNvSpPr>
            <a:spLocks noGrp="1"/>
          </p:cNvSpPr>
          <p:nvPr>
            <p:ph type="pic" idx="7"/>
          </p:nvPr>
        </p:nvSpPr>
        <p:spPr>
          <a:xfrm>
            <a:off x="6099777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2" name="Google Shape;1902;p44"/>
          <p:cNvSpPr>
            <a:spLocks noGrp="1"/>
          </p:cNvSpPr>
          <p:nvPr>
            <p:ph type="pic" idx="8"/>
          </p:nvPr>
        </p:nvSpPr>
        <p:spPr>
          <a:xfrm>
            <a:off x="208725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3" name="Google Shape;1903;p44"/>
          <p:cNvSpPr>
            <a:spLocks noGrp="1"/>
          </p:cNvSpPr>
          <p:nvPr>
            <p:ph type="pic" idx="9"/>
          </p:nvPr>
        </p:nvSpPr>
        <p:spPr>
          <a:xfrm>
            <a:off x="3154251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4" name="Google Shape;1904;p44"/>
          <p:cNvSpPr>
            <a:spLocks noGrp="1"/>
          </p:cNvSpPr>
          <p:nvPr>
            <p:ph type="pic" idx="13"/>
          </p:nvPr>
        </p:nvSpPr>
        <p:spPr>
          <a:xfrm>
            <a:off x="6099777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905" name="Google Shape;1905;p4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github.com/Monetsun/BIS15W2025_group7/tree/main/Shiny%20App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www.kaggle.com/datasets/adilshamim8/sleep-cycle-and-productivity?select=sleep_cycle_productivity.csv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45"/>
          <p:cNvSpPr txBox="1">
            <a:spLocks noGrp="1"/>
          </p:cNvSpPr>
          <p:nvPr>
            <p:ph type="subTitle" idx="2"/>
          </p:nvPr>
        </p:nvSpPr>
        <p:spPr>
          <a:xfrm>
            <a:off x="5399625" y="649800"/>
            <a:ext cx="36951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1400"/>
              <a:t>Discover the mysteries of sleep.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1400"/>
              <a:t>Knowing the impact on Productivity, Mood, and Stress</a:t>
            </a:r>
            <a:endParaRPr sz="1400"/>
          </a:p>
        </p:txBody>
      </p:sp>
      <p:sp>
        <p:nvSpPr>
          <p:cNvPr id="1911" name="Google Shape;1911;p45"/>
          <p:cNvSpPr txBox="1">
            <a:spLocks noGrp="1"/>
          </p:cNvSpPr>
          <p:nvPr>
            <p:ph type="title"/>
          </p:nvPr>
        </p:nvSpPr>
        <p:spPr>
          <a:xfrm>
            <a:off x="49275" y="573600"/>
            <a:ext cx="53409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5200" dirty="0">
                <a:latin typeface="Lobster" panose="00000500000000000000"/>
                <a:ea typeface="Lobster" panose="00000500000000000000"/>
                <a:cs typeface="Lobster" panose="00000500000000000000"/>
                <a:sym typeface="Lobster" panose="00000500000000000000"/>
              </a:rPr>
              <a:t>Sleep Cycles</a:t>
            </a:r>
            <a:endParaRPr dirty="0">
              <a:latin typeface="Lobster" panose="00000500000000000000"/>
              <a:ea typeface="Lobster" panose="00000500000000000000"/>
              <a:cs typeface="Lobster" panose="00000500000000000000"/>
              <a:sym typeface="Lobster" panose="00000500000000000000"/>
            </a:endParaRPr>
          </a:p>
        </p:txBody>
      </p:sp>
      <p:pic>
        <p:nvPicPr>
          <p:cNvPr id="1912" name="Google Shape;1912;p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31375" y="1946700"/>
            <a:ext cx="9206752" cy="31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3" name="Google Shape;1913;p45"/>
          <p:cNvSpPr txBox="1">
            <a:spLocks noGrp="1"/>
          </p:cNvSpPr>
          <p:nvPr>
            <p:ph type="subTitle" idx="2"/>
          </p:nvPr>
        </p:nvSpPr>
        <p:spPr>
          <a:xfrm flipH="1">
            <a:off x="6287400" y="3803400"/>
            <a:ext cx="2252100" cy="11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Yitong Sun </a:t>
            </a:r>
            <a:endParaRPr sz="1700" b="1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Hanxu Sha </a:t>
            </a:r>
            <a:endParaRPr sz="1700" b="1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Lu Liang </a:t>
            </a:r>
            <a:endParaRPr sz="1700" b="1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Tianchen Li</a:t>
            </a:r>
            <a:endParaRPr sz="1700" b="1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914" name="Google Shape;1914;p45"/>
          <p:cNvCxnSpPr/>
          <p:nvPr/>
        </p:nvCxnSpPr>
        <p:spPr>
          <a:xfrm flipH="1">
            <a:off x="5418250" y="739600"/>
            <a:ext cx="5400" cy="892200"/>
          </a:xfrm>
          <a:prstGeom prst="straightConnector1">
            <a:avLst/>
          </a:prstGeom>
          <a:noFill/>
          <a:ln w="19050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5" name="Google Shape;1915;p45"/>
          <p:cNvSpPr txBox="1">
            <a:spLocks noGrp="1"/>
          </p:cNvSpPr>
          <p:nvPr>
            <p:ph type="body" idx="3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p54"/>
          <p:cNvSpPr txBox="1">
            <a:spLocks noGrp="1"/>
          </p:cNvSpPr>
          <p:nvPr>
            <p:ph type="subTitle" idx="5"/>
          </p:nvPr>
        </p:nvSpPr>
        <p:spPr>
          <a:xfrm>
            <a:off x="5819500" y="2368296"/>
            <a:ext cx="2789750" cy="1263015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New" panose="02070609020205090404"/>
              <a:buChar char="❖"/>
            </a:pPr>
            <a:r>
              <a:rPr 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 p-value = 0.</a:t>
            </a:r>
            <a:r>
              <a:rPr lang="en-US" alt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7326</a:t>
            </a:r>
            <a:r>
              <a:rPr 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  </a:t>
            </a:r>
            <a:endParaRPr sz="1400" dirty="0">
              <a:highlight>
                <a:srgbClr val="FFFFFF"/>
              </a:highlight>
              <a:latin typeface="Courier New" panose="02070609020205090404"/>
              <a:ea typeface="Courier New" panose="02070609020205090404"/>
              <a:cs typeface="Courier New" panose="02070609020205090404"/>
              <a:sym typeface="Courier New" panose="02070609020205090404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urier New" panose="02070609020205090404"/>
              <a:buChar char="❖"/>
            </a:pPr>
            <a:r>
              <a:rPr 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 </a:t>
            </a:r>
            <a:r>
              <a:rPr lang="en-GB" sz="1400" dirty="0" err="1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cor</a:t>
            </a:r>
            <a:r>
              <a:rPr 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 = 0.005868496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highlight>
                <a:srgbClr val="FFFFFF"/>
              </a:highlight>
              <a:latin typeface="Courier New" panose="02070609020205090404"/>
              <a:ea typeface="Courier New" panose="02070609020205090404"/>
              <a:cs typeface="Courier New" panose="02070609020205090404"/>
              <a:sym typeface="Courier New" panose="02070609020205090404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highlight>
                  <a:srgbClr val="FFFFFF"/>
                </a:highlight>
                <a:latin typeface="Courier New" panose="02070609020205090404"/>
                <a:ea typeface="Courier New" panose="02070609020205090404"/>
                <a:cs typeface="Courier New" panose="02070609020205090404"/>
                <a:sym typeface="Courier New" panose="02070609020205090404"/>
              </a:rPr>
              <a:t> No correlation.</a:t>
            </a:r>
            <a:endParaRPr sz="1400" dirty="0">
              <a:highlight>
                <a:srgbClr val="FFFFFF"/>
              </a:highlight>
              <a:latin typeface="Courier New" panose="02070609020205090404"/>
              <a:ea typeface="Courier New" panose="02070609020205090404"/>
              <a:cs typeface="Courier New" panose="02070609020205090404"/>
              <a:sym typeface="Courier New" panose="020706090202050904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0" name="Google Shape;2080;p54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8824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Mood vs. Sleep Quality</a:t>
            </a:r>
          </a:p>
        </p:txBody>
      </p:sp>
      <p:sp>
        <p:nvSpPr>
          <p:cNvPr id="2082" name="Google Shape;2082;p54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Yitong Sun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  <p:sp>
        <p:nvSpPr>
          <p:cNvPr id="2083" name="Google Shape;2083;p54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50" y="1572767"/>
            <a:ext cx="4754880" cy="29332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55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8824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Gender Perspectives</a:t>
            </a:r>
          </a:p>
        </p:txBody>
      </p:sp>
      <p:pic>
        <p:nvPicPr>
          <p:cNvPr id="2089" name="Google Shape;2089;p5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04825" y="2119161"/>
            <a:ext cx="4260298" cy="263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0" name="Google Shape;2090;p55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678875" y="2119163"/>
            <a:ext cx="4260298" cy="2630861"/>
          </a:xfrm>
          <a:prstGeom prst="rect">
            <a:avLst/>
          </a:prstGeom>
          <a:noFill/>
          <a:ln>
            <a:noFill/>
          </a:ln>
        </p:spPr>
      </p:pic>
      <p:sp>
        <p:nvSpPr>
          <p:cNvPr id="2091" name="Google Shape;2091;p55"/>
          <p:cNvSpPr/>
          <p:nvPr/>
        </p:nvSpPr>
        <p:spPr>
          <a:xfrm>
            <a:off x="1517775" y="1441075"/>
            <a:ext cx="6208200" cy="401100"/>
          </a:xfrm>
          <a:prstGeom prst="wedgeRectCallout">
            <a:avLst>
              <a:gd name="adj1" fmla="val -5136"/>
              <a:gd name="adj2" fmla="val 8019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exend Light"/>
                <a:ea typeface="Lexend Light"/>
                <a:cs typeface="Lexend Light"/>
                <a:sym typeface="Lexend Light"/>
              </a:rPr>
              <a:t>Gender had little effect on Sleep Quality and Mood Scores.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92" name="Google Shape;2092;p55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2093" name="Google Shape;2093;p55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Yitong Sun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0F0">
            <a:alpha val="74050"/>
          </a:srgbClr>
        </a:solidFill>
        <a:effectLst/>
      </p:bgPr>
    </p:bg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56"/>
          <p:cNvSpPr/>
          <p:nvPr/>
        </p:nvSpPr>
        <p:spPr>
          <a:xfrm>
            <a:off x="266275" y="1600775"/>
            <a:ext cx="8689200" cy="33480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2099;p56"/>
          <p:cNvSpPr txBox="1">
            <a:spLocks noGrp="1"/>
          </p:cNvSpPr>
          <p:nvPr>
            <p:ph type="subTitle" idx="4"/>
          </p:nvPr>
        </p:nvSpPr>
        <p:spPr>
          <a:xfrm>
            <a:off x="448075" y="1231475"/>
            <a:ext cx="3185671" cy="3693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indent="0"/>
            <a:r>
              <a:rPr lang="en-US" sz="1200" b="1" dirty="0">
                <a:latin typeface="Lexend"/>
                <a:ea typeface="Lexend"/>
                <a:cs typeface="Lexend"/>
                <a:sym typeface="Lexend"/>
              </a:rPr>
              <a:t>Correlation coefficient:  -0.003353004 </a:t>
            </a:r>
            <a:endParaRPr sz="1200" b="1" dirty="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00" name="Google Shape;2100;p56"/>
          <p:cNvSpPr txBox="1">
            <a:spLocks noGrp="1"/>
          </p:cNvSpPr>
          <p:nvPr>
            <p:ph type="title"/>
          </p:nvPr>
        </p:nvSpPr>
        <p:spPr>
          <a:xfrm>
            <a:off x="167325" y="391500"/>
            <a:ext cx="6048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Caffeine Intake </a:t>
            </a:r>
          </a:p>
        </p:txBody>
      </p:sp>
      <p:pic>
        <p:nvPicPr>
          <p:cNvPr id="2101" name="Google Shape;2101;p5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11700" y="1738050"/>
            <a:ext cx="4097900" cy="307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2" name="Google Shape;2102;p5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708400" y="1723338"/>
            <a:ext cx="4097900" cy="30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3" name="Google Shape;2103;p56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Lu Liang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  <p:sp>
        <p:nvSpPr>
          <p:cNvPr id="2104" name="Google Shape;2104;p56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grpSp>
        <p:nvGrpSpPr>
          <p:cNvPr id="2105" name="Google Shape;2105;p56"/>
          <p:cNvGrpSpPr/>
          <p:nvPr/>
        </p:nvGrpSpPr>
        <p:grpSpPr>
          <a:xfrm>
            <a:off x="448075" y="1654940"/>
            <a:ext cx="277873" cy="68400"/>
            <a:chOff x="411700" y="2416840"/>
            <a:chExt cx="277873" cy="68400"/>
          </a:xfrm>
        </p:grpSpPr>
        <p:sp>
          <p:nvSpPr>
            <p:cNvPr id="2106" name="Google Shape;2106;p56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6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6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99;p56">
            <a:extLst>
              <a:ext uri="{FF2B5EF4-FFF2-40B4-BE49-F238E27FC236}">
                <a16:creationId xmlns:a16="http://schemas.microsoft.com/office/drawing/2014/main" id="{C0CFF8EB-A9C1-30E9-F36F-DDEC015E69C9}"/>
              </a:ext>
            </a:extLst>
          </p:cNvPr>
          <p:cNvSpPr txBox="1">
            <a:spLocks/>
          </p:cNvSpPr>
          <p:nvPr/>
        </p:nvSpPr>
        <p:spPr>
          <a:xfrm>
            <a:off x="5164514" y="1132455"/>
            <a:ext cx="318567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marR="0" lvl="1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marR="0" lvl="2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marR="0" lvl="3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marL="0" indent="0"/>
            <a:r>
              <a:rPr lang="en-US" sz="1200" b="1" dirty="0">
                <a:latin typeface="Lexend"/>
                <a:ea typeface="Lexend"/>
                <a:cs typeface="Lexend"/>
                <a:sym typeface="Lexend"/>
              </a:rPr>
              <a:t>Correlation coefficient:  0.0006685539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0F0">
            <a:alpha val="74050"/>
          </a:srgbClr>
        </a:solid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57"/>
          <p:cNvSpPr/>
          <p:nvPr/>
        </p:nvSpPr>
        <p:spPr>
          <a:xfrm>
            <a:off x="61650" y="1532675"/>
            <a:ext cx="9020700" cy="35331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4" name="Google Shape;2114;p57"/>
          <p:cNvGrpSpPr/>
          <p:nvPr/>
        </p:nvGrpSpPr>
        <p:grpSpPr>
          <a:xfrm>
            <a:off x="303700" y="1635440"/>
            <a:ext cx="277873" cy="68400"/>
            <a:chOff x="411700" y="2416840"/>
            <a:chExt cx="277873" cy="68400"/>
          </a:xfrm>
        </p:grpSpPr>
        <p:sp>
          <p:nvSpPr>
            <p:cNvPr id="2115" name="Google Shape;2115;p57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7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7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9" name="Google Shape;2119;p57"/>
          <p:cNvSpPr txBox="1">
            <a:spLocks noGrp="1"/>
          </p:cNvSpPr>
          <p:nvPr>
            <p:ph type="title"/>
          </p:nvPr>
        </p:nvSpPr>
        <p:spPr>
          <a:xfrm>
            <a:off x="167325" y="293400"/>
            <a:ext cx="76857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Screen Time Before Bed</a:t>
            </a:r>
          </a:p>
        </p:txBody>
      </p:sp>
      <p:pic>
        <p:nvPicPr>
          <p:cNvPr id="2120" name="Google Shape;2120;p5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09775" y="1831400"/>
            <a:ext cx="4255498" cy="29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1" name="Google Shape;2121;p5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666650" y="1768775"/>
            <a:ext cx="4081172" cy="3060876"/>
          </a:xfrm>
          <a:prstGeom prst="rect">
            <a:avLst/>
          </a:prstGeom>
          <a:noFill/>
          <a:ln>
            <a:noFill/>
          </a:ln>
        </p:spPr>
      </p:pic>
      <p:sp>
        <p:nvSpPr>
          <p:cNvPr id="2122" name="Google Shape;2122;p57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Lu Liang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  <p:sp>
        <p:nvSpPr>
          <p:cNvPr id="2123" name="Google Shape;2123;p57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45DE15-CBE7-96F6-1146-005E732CA91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Google Shape;2099;p56">
            <a:extLst>
              <a:ext uri="{FF2B5EF4-FFF2-40B4-BE49-F238E27FC236}">
                <a16:creationId xmlns:a16="http://schemas.microsoft.com/office/drawing/2014/main" id="{06F1A3E1-1417-7CFC-31DE-53442B0198C4}"/>
              </a:ext>
            </a:extLst>
          </p:cNvPr>
          <p:cNvSpPr txBox="1">
            <a:spLocks/>
          </p:cNvSpPr>
          <p:nvPr/>
        </p:nvSpPr>
        <p:spPr>
          <a:xfrm>
            <a:off x="442636" y="1163373"/>
            <a:ext cx="318567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marR="0" lvl="1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marR="0" lvl="2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marR="0" lvl="3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marL="0" indent="0"/>
            <a:r>
              <a:rPr lang="en-US" sz="1200" b="1" dirty="0">
                <a:latin typeface="Lexend"/>
                <a:ea typeface="Lexend"/>
                <a:cs typeface="Lexend"/>
                <a:sym typeface="Lexend"/>
              </a:rPr>
              <a:t>Correlation coefficient:  0.005332368</a:t>
            </a:r>
          </a:p>
        </p:txBody>
      </p:sp>
      <p:sp>
        <p:nvSpPr>
          <p:cNvPr id="7" name="Google Shape;2099;p56">
            <a:extLst>
              <a:ext uri="{FF2B5EF4-FFF2-40B4-BE49-F238E27FC236}">
                <a16:creationId xmlns:a16="http://schemas.microsoft.com/office/drawing/2014/main" id="{0A33395E-BC4A-355B-49D5-81D1B35EA587}"/>
              </a:ext>
            </a:extLst>
          </p:cNvPr>
          <p:cNvSpPr txBox="1">
            <a:spLocks/>
          </p:cNvSpPr>
          <p:nvPr/>
        </p:nvSpPr>
        <p:spPr>
          <a:xfrm>
            <a:off x="5114400" y="1163373"/>
            <a:ext cx="318567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marR="0" lvl="1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marR="0" lvl="2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marR="0" lvl="3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marR="0" lvl="5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marR="0" lvl="6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marR="0" lvl="7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marR="0" lvl="8" indent="-279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None/>
              <a:defRPr sz="800" b="0" i="0" u="none" strike="noStrike" cap="non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marL="0" indent="0"/>
            <a:r>
              <a:rPr lang="en-US" sz="1200" b="1" dirty="0">
                <a:latin typeface="Lexend"/>
                <a:ea typeface="Lexend"/>
                <a:cs typeface="Lexend"/>
                <a:sym typeface="Lexend"/>
              </a:rPr>
              <a:t>Correlation coefficient: 0.002061734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58"/>
          <p:cNvSpPr/>
          <p:nvPr/>
        </p:nvSpPr>
        <p:spPr>
          <a:xfrm>
            <a:off x="357200" y="1355250"/>
            <a:ext cx="8449200" cy="3515400"/>
          </a:xfrm>
          <a:prstGeom prst="roundRect">
            <a:avLst>
              <a:gd name="adj" fmla="val 1969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9" name="Google Shape;2129;p58"/>
          <p:cNvGrpSpPr/>
          <p:nvPr/>
        </p:nvGrpSpPr>
        <p:grpSpPr>
          <a:xfrm>
            <a:off x="427350" y="1434150"/>
            <a:ext cx="277873" cy="68400"/>
            <a:chOff x="520925" y="1460325"/>
            <a:chExt cx="277873" cy="68400"/>
          </a:xfrm>
        </p:grpSpPr>
        <p:sp>
          <p:nvSpPr>
            <p:cNvPr id="2130" name="Google Shape;2130;p58"/>
            <p:cNvSpPr/>
            <p:nvPr/>
          </p:nvSpPr>
          <p:spPr>
            <a:xfrm>
              <a:off x="520925" y="1460325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8"/>
            <p:cNvSpPr/>
            <p:nvPr/>
          </p:nvSpPr>
          <p:spPr>
            <a:xfrm>
              <a:off x="625661" y="1460325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8"/>
            <p:cNvSpPr/>
            <p:nvPr/>
          </p:nvSpPr>
          <p:spPr>
            <a:xfrm>
              <a:off x="730398" y="1460325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3" name="Google Shape;2133;p58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Conclusions</a:t>
            </a:r>
          </a:p>
        </p:txBody>
      </p:sp>
      <p:sp>
        <p:nvSpPr>
          <p:cNvPr id="2134" name="Google Shape;2134;p58"/>
          <p:cNvSpPr txBox="1"/>
          <p:nvPr/>
        </p:nvSpPr>
        <p:spPr>
          <a:xfrm>
            <a:off x="3545250" y="3541625"/>
            <a:ext cx="224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2135" name="Google Shape;2135;p58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  <p:sp>
        <p:nvSpPr>
          <p:cNvPr id="2136" name="Google Shape;2136;p58"/>
          <p:cNvSpPr txBox="1">
            <a:spLocks noGrp="1"/>
          </p:cNvSpPr>
          <p:nvPr>
            <p:ph type="subTitle" idx="4294967295"/>
          </p:nvPr>
        </p:nvSpPr>
        <p:spPr>
          <a:xfrm>
            <a:off x="515525" y="1634850"/>
            <a:ext cx="7699800" cy="29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Sleep is influenced by various factors, and in our analysis, each of these factors shows only weak correlations with sleep.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This could be because ：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Sleep is affected by multiple factors working together. 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Data includes subjective variables, such as sleep quality and mood scores, which may introduce bias and prevent objective conclusions.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9"/>
          <p:cNvSpPr/>
          <p:nvPr/>
        </p:nvSpPr>
        <p:spPr>
          <a:xfrm>
            <a:off x="798800" y="4536600"/>
            <a:ext cx="5143500" cy="492600"/>
          </a:xfrm>
          <a:prstGeom prst="roundRect">
            <a:avLst>
              <a:gd name="adj" fmla="val 602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59"/>
          <p:cNvSpPr txBox="1">
            <a:spLocks noGrp="1"/>
          </p:cNvSpPr>
          <p:nvPr>
            <p:ph type="title"/>
          </p:nvPr>
        </p:nvSpPr>
        <p:spPr>
          <a:xfrm>
            <a:off x="203300" y="395950"/>
            <a:ext cx="38103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Shiny App</a:t>
            </a:r>
          </a:p>
        </p:txBody>
      </p:sp>
      <p:sp>
        <p:nvSpPr>
          <p:cNvPr id="2143" name="Google Shape;2143;p59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9"/>
          <p:cNvSpPr txBox="1"/>
          <p:nvPr/>
        </p:nvSpPr>
        <p:spPr>
          <a:xfrm>
            <a:off x="2581200" y="41364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45" name="Google Shape;2145;p5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98800" y="1318175"/>
            <a:ext cx="7465349" cy="3145799"/>
          </a:xfrm>
          <a:prstGeom prst="rect">
            <a:avLst/>
          </a:prstGeom>
          <a:noFill/>
          <a:ln>
            <a:noFill/>
          </a:ln>
        </p:spPr>
      </p:pic>
      <p:sp>
        <p:nvSpPr>
          <p:cNvPr id="2146" name="Google Shape;2146;p59"/>
          <p:cNvSpPr txBox="1"/>
          <p:nvPr/>
        </p:nvSpPr>
        <p:spPr>
          <a:xfrm>
            <a:off x="798800" y="4605900"/>
            <a:ext cx="6771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hlinkClick r:id="rId4"/>
              </a:rPr>
              <a:t>https://github.com/Monetsun/BIS15W2025_group7/tree/main/Shiny%20App</a:t>
            </a:r>
            <a:r>
              <a:rPr lang="en-GB" sz="1100"/>
              <a:t> </a:t>
            </a:r>
          </a:p>
        </p:txBody>
      </p:sp>
      <p:sp>
        <p:nvSpPr>
          <p:cNvPr id="2147" name="Google Shape;2147;p59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  <p:grpSp>
        <p:nvGrpSpPr>
          <p:cNvPr id="2148" name="Google Shape;2148;p59"/>
          <p:cNvGrpSpPr/>
          <p:nvPr/>
        </p:nvGrpSpPr>
        <p:grpSpPr>
          <a:xfrm>
            <a:off x="863725" y="4605890"/>
            <a:ext cx="277873" cy="68400"/>
            <a:chOff x="411700" y="2416840"/>
            <a:chExt cx="277873" cy="68400"/>
          </a:xfrm>
        </p:grpSpPr>
        <p:sp>
          <p:nvSpPr>
            <p:cNvPr id="2149" name="Google Shape;2149;p5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p60"/>
          <p:cNvSpPr txBox="1">
            <a:spLocks noGrp="1"/>
          </p:cNvSpPr>
          <p:nvPr>
            <p:ph type="title"/>
          </p:nvPr>
        </p:nvSpPr>
        <p:spPr>
          <a:xfrm>
            <a:off x="1807400" y="676150"/>
            <a:ext cx="5016000" cy="10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>
                <a:latin typeface="Lobster" panose="00000500000000000000"/>
                <a:ea typeface="Lobster" panose="00000500000000000000"/>
                <a:cs typeface="Lobster" panose="00000500000000000000"/>
                <a:sym typeface="Lobster" panose="00000500000000000000"/>
              </a:rPr>
              <a:t>Thank You!</a:t>
            </a:r>
            <a:endParaRPr sz="6600" dirty="0">
              <a:latin typeface="Lobster" panose="00000500000000000000"/>
              <a:ea typeface="Lobster" panose="00000500000000000000"/>
              <a:cs typeface="Lobster" panose="00000500000000000000"/>
              <a:sym typeface="Lobster" panose="00000500000000000000"/>
            </a:endParaRPr>
          </a:p>
        </p:txBody>
      </p:sp>
      <p:sp>
        <p:nvSpPr>
          <p:cNvPr id="2157" name="Google Shape;2157;p60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58" name="Google Shape;2158;p6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31375" y="1946700"/>
            <a:ext cx="9206752" cy="31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9" name="Google Shape;2159;p60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  <p:sp>
        <p:nvSpPr>
          <p:cNvPr id="2" name="Google Shape;2156;p60">
            <a:extLst>
              <a:ext uri="{FF2B5EF4-FFF2-40B4-BE49-F238E27FC236}">
                <a16:creationId xmlns:a16="http://schemas.microsoft.com/office/drawing/2014/main" id="{37D21159-FC85-8F33-5837-0C6C9E99A432}"/>
              </a:ext>
            </a:extLst>
          </p:cNvPr>
          <p:cNvSpPr txBox="1">
            <a:spLocks/>
          </p:cNvSpPr>
          <p:nvPr/>
        </p:nvSpPr>
        <p:spPr>
          <a:xfrm>
            <a:off x="4659731" y="3144496"/>
            <a:ext cx="4374194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 b="0" i="0" u="none" strike="noStrike" cap="non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algn="ctr"/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  <a:latin typeface="Lobster" pitchFamily="2" charset="77"/>
              </a:rPr>
              <a:t>Wish you sweet dreams tonight! </a:t>
            </a:r>
            <a:endParaRPr lang="en-GB" sz="6600" dirty="0">
              <a:solidFill>
                <a:schemeClr val="accent2">
                  <a:lumMod val="20000"/>
                  <a:lumOff val="80000"/>
                </a:schemeClr>
              </a:solidFill>
              <a:latin typeface="Lobster" pitchFamily="2" charset="77"/>
              <a:ea typeface="Lobster" panose="00000500000000000000"/>
              <a:cs typeface="Lobster" panose="00000500000000000000"/>
              <a:sym typeface="Lobster" panose="000005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0" name="Google Shape;1920;p46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62752" y="1171413"/>
            <a:ext cx="9206752" cy="319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1" name="Google Shape;1941;p46"/>
          <p:cNvSpPr txBox="1">
            <a:spLocks noGrp="1"/>
          </p:cNvSpPr>
          <p:nvPr>
            <p:ph type="body" idx="3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  <p:sp>
        <p:nvSpPr>
          <p:cNvPr id="2" name="Google Shape;1911;p45">
            <a:extLst>
              <a:ext uri="{FF2B5EF4-FFF2-40B4-BE49-F238E27FC236}">
                <a16:creationId xmlns:a16="http://schemas.microsoft.com/office/drawing/2014/main" id="{F76D684C-F768-145F-464C-F134AC9521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1550" y="351549"/>
            <a:ext cx="53409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4000" dirty="0">
                <a:latin typeface="Lobster" panose="00000500000000000000"/>
                <a:ea typeface="Lobster" panose="00000500000000000000"/>
                <a:cs typeface="Lobster" panose="00000500000000000000"/>
                <a:sym typeface="Lobster" panose="00000500000000000000"/>
              </a:rPr>
              <a:t>Agenda</a:t>
            </a:r>
            <a:endParaRPr sz="4000" dirty="0">
              <a:latin typeface="Lobster" panose="00000500000000000000"/>
              <a:ea typeface="Lobster" panose="00000500000000000000"/>
              <a:cs typeface="Lobster" panose="00000500000000000000"/>
              <a:sym typeface="Lobster" panose="0000050000000000000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47185A-40D8-B7E3-D01D-78E711104C02}"/>
              </a:ext>
            </a:extLst>
          </p:cNvPr>
          <p:cNvGrpSpPr/>
          <p:nvPr/>
        </p:nvGrpSpPr>
        <p:grpSpPr>
          <a:xfrm>
            <a:off x="462880" y="2096213"/>
            <a:ext cx="1259460" cy="902350"/>
            <a:chOff x="375415" y="1921038"/>
            <a:chExt cx="1259460" cy="902350"/>
          </a:xfrm>
        </p:grpSpPr>
        <p:grpSp>
          <p:nvGrpSpPr>
            <p:cNvPr id="1929" name="Google Shape;1929;p46"/>
            <p:cNvGrpSpPr/>
            <p:nvPr/>
          </p:nvGrpSpPr>
          <p:grpSpPr>
            <a:xfrm>
              <a:off x="376375" y="1921038"/>
              <a:ext cx="1258500" cy="902350"/>
              <a:chOff x="1209150" y="2242475"/>
              <a:chExt cx="1258500" cy="902350"/>
            </a:xfrm>
          </p:grpSpPr>
          <p:sp>
            <p:nvSpPr>
              <p:cNvPr id="1930" name="Google Shape;1930;p46"/>
              <p:cNvSpPr/>
              <p:nvPr/>
            </p:nvSpPr>
            <p:spPr>
              <a:xfrm>
                <a:off x="1230200" y="2242475"/>
                <a:ext cx="411300" cy="81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5"/>
              </a:solidFill>
              <a:ln>
                <a:noFill/>
              </a:ln>
              <a:effectLst>
                <a:outerShdw blurRad="57150" dist="1905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6"/>
              <p:cNvSpPr/>
              <p:nvPr/>
            </p:nvSpPr>
            <p:spPr>
              <a:xfrm>
                <a:off x="1209150" y="2318025"/>
                <a:ext cx="1258500" cy="826800"/>
              </a:xfrm>
              <a:prstGeom prst="roundRect">
                <a:avLst>
                  <a:gd name="adj" fmla="val 5261"/>
                </a:avLst>
              </a:pr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32" name="Google Shape;1932;p46"/>
              <p:cNvCxnSpPr/>
              <p:nvPr/>
            </p:nvCxnSpPr>
            <p:spPr>
              <a:xfrm>
                <a:off x="1209990" y="3091250"/>
                <a:ext cx="125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</p:cxnSp>
        </p:grpSp>
        <p:sp>
          <p:nvSpPr>
            <p:cNvPr id="1925" name="Google Shape;1925;p46"/>
            <p:cNvSpPr txBox="1"/>
            <p:nvPr/>
          </p:nvSpPr>
          <p:spPr>
            <a:xfrm>
              <a:off x="375415" y="2225338"/>
              <a:ext cx="12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Introduction</a:t>
              </a:r>
              <a:endParaRPr sz="12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28A3AFB-7041-CB4F-FEE0-003A89F1B2C3}"/>
              </a:ext>
            </a:extLst>
          </p:cNvPr>
          <p:cNvGrpSpPr/>
          <p:nvPr/>
        </p:nvGrpSpPr>
        <p:grpSpPr>
          <a:xfrm>
            <a:off x="2725582" y="2096213"/>
            <a:ext cx="1259460" cy="902350"/>
            <a:chOff x="2752998" y="1921038"/>
            <a:chExt cx="1259460" cy="902350"/>
          </a:xfrm>
        </p:grpSpPr>
        <p:grpSp>
          <p:nvGrpSpPr>
            <p:cNvPr id="1933" name="Google Shape;1933;p46"/>
            <p:cNvGrpSpPr/>
            <p:nvPr/>
          </p:nvGrpSpPr>
          <p:grpSpPr>
            <a:xfrm>
              <a:off x="2753958" y="1921038"/>
              <a:ext cx="1258500" cy="902350"/>
              <a:chOff x="2998000" y="2242475"/>
              <a:chExt cx="1258500" cy="902350"/>
            </a:xfrm>
          </p:grpSpPr>
          <p:sp>
            <p:nvSpPr>
              <p:cNvPr id="1934" name="Google Shape;1934;p46"/>
              <p:cNvSpPr/>
              <p:nvPr/>
            </p:nvSpPr>
            <p:spPr>
              <a:xfrm>
                <a:off x="3019050" y="2242475"/>
                <a:ext cx="411300" cy="81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6"/>
              <p:cNvSpPr/>
              <p:nvPr/>
            </p:nvSpPr>
            <p:spPr>
              <a:xfrm>
                <a:off x="2998000" y="2318025"/>
                <a:ext cx="1258500" cy="826800"/>
              </a:xfrm>
              <a:prstGeom prst="roundRect">
                <a:avLst>
                  <a:gd name="adj" fmla="val 5261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36" name="Google Shape;1936;p46"/>
              <p:cNvCxnSpPr/>
              <p:nvPr/>
            </p:nvCxnSpPr>
            <p:spPr>
              <a:xfrm>
                <a:off x="2998840" y="3091250"/>
                <a:ext cx="125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</p:cxnSp>
        </p:grpSp>
        <p:sp>
          <p:nvSpPr>
            <p:cNvPr id="1926" name="Google Shape;1926;p46"/>
            <p:cNvSpPr txBox="1"/>
            <p:nvPr/>
          </p:nvSpPr>
          <p:spPr>
            <a:xfrm>
              <a:off x="2752998" y="2225338"/>
              <a:ext cx="12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Methods</a:t>
              </a:r>
              <a:endParaRPr sz="12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9652ABC-EA9A-0064-31A1-F92C2478DED1}"/>
              </a:ext>
            </a:extLst>
          </p:cNvPr>
          <p:cNvGrpSpPr/>
          <p:nvPr/>
        </p:nvGrpSpPr>
        <p:grpSpPr>
          <a:xfrm>
            <a:off x="5115883" y="2096213"/>
            <a:ext cx="1260421" cy="902350"/>
            <a:chOff x="5129621" y="1921038"/>
            <a:chExt cx="1260421" cy="902350"/>
          </a:xfrm>
        </p:grpSpPr>
        <p:grpSp>
          <p:nvGrpSpPr>
            <p:cNvPr id="1937" name="Google Shape;1937;p46"/>
            <p:cNvGrpSpPr/>
            <p:nvPr/>
          </p:nvGrpSpPr>
          <p:grpSpPr>
            <a:xfrm>
              <a:off x="5131542" y="1921038"/>
              <a:ext cx="1258500" cy="902350"/>
              <a:chOff x="4786850" y="2242475"/>
              <a:chExt cx="1258500" cy="902350"/>
            </a:xfrm>
          </p:grpSpPr>
          <p:sp>
            <p:nvSpPr>
              <p:cNvPr id="1938" name="Google Shape;1938;p46"/>
              <p:cNvSpPr/>
              <p:nvPr/>
            </p:nvSpPr>
            <p:spPr>
              <a:xfrm>
                <a:off x="4807900" y="2242475"/>
                <a:ext cx="411300" cy="81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6"/>
              <p:cNvSpPr/>
              <p:nvPr/>
            </p:nvSpPr>
            <p:spPr>
              <a:xfrm>
                <a:off x="4786850" y="2318025"/>
                <a:ext cx="1258500" cy="826800"/>
              </a:xfrm>
              <a:prstGeom prst="roundRect">
                <a:avLst>
                  <a:gd name="adj" fmla="val 5261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40" name="Google Shape;1940;p46"/>
              <p:cNvCxnSpPr/>
              <p:nvPr/>
            </p:nvCxnSpPr>
            <p:spPr>
              <a:xfrm>
                <a:off x="4787690" y="3091250"/>
                <a:ext cx="125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</p:cxnSp>
        </p:grpSp>
        <p:sp>
          <p:nvSpPr>
            <p:cNvPr id="1927" name="Google Shape;1927;p46"/>
            <p:cNvSpPr txBox="1"/>
            <p:nvPr/>
          </p:nvSpPr>
          <p:spPr>
            <a:xfrm>
              <a:off x="5129621" y="2225338"/>
              <a:ext cx="12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Results</a:t>
              </a:r>
              <a:endParaRPr sz="12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8244400-741B-3307-4039-AF67D42149E2}"/>
              </a:ext>
            </a:extLst>
          </p:cNvPr>
          <p:cNvGrpSpPr/>
          <p:nvPr/>
        </p:nvGrpSpPr>
        <p:grpSpPr>
          <a:xfrm>
            <a:off x="7420760" y="2096213"/>
            <a:ext cx="1258560" cy="902350"/>
            <a:chOff x="7509065" y="1921038"/>
            <a:chExt cx="1258560" cy="902350"/>
          </a:xfrm>
        </p:grpSpPr>
        <p:grpSp>
          <p:nvGrpSpPr>
            <p:cNvPr id="1921" name="Google Shape;1921;p46"/>
            <p:cNvGrpSpPr/>
            <p:nvPr/>
          </p:nvGrpSpPr>
          <p:grpSpPr>
            <a:xfrm>
              <a:off x="7509125" y="1921038"/>
              <a:ext cx="1258500" cy="902350"/>
              <a:chOff x="6575700" y="2242475"/>
              <a:chExt cx="1258500" cy="902350"/>
            </a:xfrm>
          </p:grpSpPr>
          <p:sp>
            <p:nvSpPr>
              <p:cNvPr id="1922" name="Google Shape;1922;p46"/>
              <p:cNvSpPr/>
              <p:nvPr/>
            </p:nvSpPr>
            <p:spPr>
              <a:xfrm>
                <a:off x="6596750" y="2242475"/>
                <a:ext cx="411300" cy="81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6"/>
              <p:cNvSpPr/>
              <p:nvPr/>
            </p:nvSpPr>
            <p:spPr>
              <a:xfrm>
                <a:off x="6575700" y="2318025"/>
                <a:ext cx="1258500" cy="826800"/>
              </a:xfrm>
              <a:prstGeom prst="roundRect">
                <a:avLst>
                  <a:gd name="adj" fmla="val 5261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24" name="Google Shape;1924;p46"/>
              <p:cNvCxnSpPr/>
              <p:nvPr/>
            </p:nvCxnSpPr>
            <p:spPr>
              <a:xfrm>
                <a:off x="6576540" y="3091250"/>
                <a:ext cx="1256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7150" dist="19050" dir="5400000" algn="bl" rotWithShape="0">
                  <a:srgbClr val="000000">
                    <a:alpha val="90000"/>
                  </a:srgbClr>
                </a:outerShdw>
              </a:effectLst>
            </p:spPr>
          </p:cxnSp>
        </p:grpSp>
        <p:sp>
          <p:nvSpPr>
            <p:cNvPr id="1928" name="Google Shape;1928;p46"/>
            <p:cNvSpPr txBox="1"/>
            <p:nvPr/>
          </p:nvSpPr>
          <p:spPr>
            <a:xfrm>
              <a:off x="7509065" y="2178088"/>
              <a:ext cx="125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 dirty="0">
                  <a:solidFill>
                    <a:schemeClr val="dk1"/>
                  </a:solidFill>
                  <a:latin typeface="Lexend"/>
                  <a:ea typeface="Lexend"/>
                  <a:cs typeface="Lexend"/>
                  <a:sym typeface="Lexend"/>
                </a:rPr>
                <a:t>Conclusions</a:t>
              </a:r>
              <a:endParaRPr sz="12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47"/>
          <p:cNvSpPr/>
          <p:nvPr/>
        </p:nvSpPr>
        <p:spPr>
          <a:xfrm>
            <a:off x="1165350" y="491225"/>
            <a:ext cx="6813300" cy="892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23825" dir="5400000" algn="bl" rotWithShape="0">
              <a:srgbClr val="000000">
                <a:alpha val="1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7" name="Google Shape;1947;p47"/>
          <p:cNvGrpSpPr/>
          <p:nvPr/>
        </p:nvGrpSpPr>
        <p:grpSpPr>
          <a:xfrm>
            <a:off x="7317975" y="721788"/>
            <a:ext cx="429650" cy="431375"/>
            <a:chOff x="6684050" y="721788"/>
            <a:chExt cx="429650" cy="431375"/>
          </a:xfrm>
        </p:grpSpPr>
        <p:sp>
          <p:nvSpPr>
            <p:cNvPr id="1948" name="Google Shape;1948;p47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49" name="Google Shape;1949;p47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50" name="Google Shape;1950;p47"/>
          <p:cNvSpPr/>
          <p:nvPr/>
        </p:nvSpPr>
        <p:spPr>
          <a:xfrm>
            <a:off x="2543700" y="3332875"/>
            <a:ext cx="4369500" cy="15000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47"/>
          <p:cNvSpPr/>
          <p:nvPr/>
        </p:nvSpPr>
        <p:spPr>
          <a:xfrm>
            <a:off x="1327800" y="1682950"/>
            <a:ext cx="1444500" cy="13488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2" name="Google Shape;1952;p47"/>
          <p:cNvGrpSpPr/>
          <p:nvPr/>
        </p:nvGrpSpPr>
        <p:grpSpPr>
          <a:xfrm>
            <a:off x="1387821" y="1764257"/>
            <a:ext cx="237609" cy="54932"/>
            <a:chOff x="1240925" y="1619925"/>
            <a:chExt cx="277873" cy="68400"/>
          </a:xfrm>
        </p:grpSpPr>
        <p:sp>
          <p:nvSpPr>
            <p:cNvPr id="1953" name="Google Shape;1953;p47"/>
            <p:cNvSpPr/>
            <p:nvPr/>
          </p:nvSpPr>
          <p:spPr>
            <a:xfrm>
              <a:off x="1240925" y="1619925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7"/>
            <p:cNvSpPr/>
            <p:nvPr/>
          </p:nvSpPr>
          <p:spPr>
            <a:xfrm>
              <a:off x="1345661" y="1619925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7"/>
            <p:cNvSpPr/>
            <p:nvPr/>
          </p:nvSpPr>
          <p:spPr>
            <a:xfrm>
              <a:off x="1450398" y="1619925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6" name="Google Shape;1956;p47"/>
          <p:cNvGrpSpPr/>
          <p:nvPr/>
        </p:nvGrpSpPr>
        <p:grpSpPr>
          <a:xfrm>
            <a:off x="2636275" y="3434275"/>
            <a:ext cx="277873" cy="68400"/>
            <a:chOff x="1240925" y="3434200"/>
            <a:chExt cx="277873" cy="68400"/>
          </a:xfrm>
        </p:grpSpPr>
        <p:sp>
          <p:nvSpPr>
            <p:cNvPr id="1957" name="Google Shape;1957;p47"/>
            <p:cNvSpPr/>
            <p:nvPr/>
          </p:nvSpPr>
          <p:spPr>
            <a:xfrm>
              <a:off x="1240925" y="343420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7"/>
            <p:cNvSpPr/>
            <p:nvPr/>
          </p:nvSpPr>
          <p:spPr>
            <a:xfrm>
              <a:off x="1345661" y="343420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7"/>
            <p:cNvSpPr/>
            <p:nvPr/>
          </p:nvSpPr>
          <p:spPr>
            <a:xfrm>
              <a:off x="1450398" y="343420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0" name="Google Shape;1960;p47"/>
          <p:cNvSpPr/>
          <p:nvPr/>
        </p:nvSpPr>
        <p:spPr>
          <a:xfrm flipH="1">
            <a:off x="1387821" y="3726251"/>
            <a:ext cx="1917565" cy="1025628"/>
          </a:xfrm>
          <a:custGeom>
            <a:avLst/>
            <a:gdLst/>
            <a:ahLst/>
            <a:cxnLst/>
            <a:rect l="l" t="t" r="r" b="b"/>
            <a:pathLst>
              <a:path w="1775523" h="949656" extrusionOk="0">
                <a:moveTo>
                  <a:pt x="1439418" y="0"/>
                </a:moveTo>
                <a:lnTo>
                  <a:pt x="336232" y="0"/>
                </a:lnTo>
                <a:cubicBezTo>
                  <a:pt x="151320" y="0"/>
                  <a:pt x="0" y="151321"/>
                  <a:pt x="0" y="336233"/>
                </a:cubicBezTo>
                <a:lnTo>
                  <a:pt x="0" y="336233"/>
                </a:lnTo>
                <a:cubicBezTo>
                  <a:pt x="0" y="521145"/>
                  <a:pt x="151320" y="672465"/>
                  <a:pt x="336232" y="672465"/>
                </a:cubicBezTo>
                <a:lnTo>
                  <a:pt x="1208913" y="672465"/>
                </a:lnTo>
                <a:cubicBezTo>
                  <a:pt x="1243330" y="724091"/>
                  <a:pt x="1406017" y="956183"/>
                  <a:pt x="1544828" y="949516"/>
                </a:cubicBezTo>
                <a:lnTo>
                  <a:pt x="1545018" y="949516"/>
                </a:lnTo>
                <a:cubicBezTo>
                  <a:pt x="1551940" y="949516"/>
                  <a:pt x="1555750" y="941515"/>
                  <a:pt x="1551305" y="936181"/>
                </a:cubicBezTo>
                <a:cubicBezTo>
                  <a:pt x="1540700" y="923481"/>
                  <a:pt x="1529143" y="904431"/>
                  <a:pt x="1523365" y="893763"/>
                </a:cubicBezTo>
                <a:cubicBezTo>
                  <a:pt x="1516825" y="881761"/>
                  <a:pt x="1463993" y="766191"/>
                  <a:pt x="1473073" y="670751"/>
                </a:cubicBezTo>
                <a:cubicBezTo>
                  <a:pt x="1642300" y="653669"/>
                  <a:pt x="1775524" y="509778"/>
                  <a:pt x="1775524" y="336233"/>
                </a:cubicBezTo>
                <a:lnTo>
                  <a:pt x="1775524" y="336233"/>
                </a:lnTo>
                <a:cubicBezTo>
                  <a:pt x="1775524" y="151321"/>
                  <a:pt x="1624203" y="0"/>
                  <a:pt x="143929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85725" dir="90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61" name="Google Shape;1961;p47"/>
          <p:cNvSpPr/>
          <p:nvPr/>
        </p:nvSpPr>
        <p:spPr>
          <a:xfrm>
            <a:off x="3199875" y="1664900"/>
            <a:ext cx="4118100" cy="13746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</a:t>
            </a:r>
          </a:p>
        </p:txBody>
      </p:sp>
      <p:cxnSp>
        <p:nvCxnSpPr>
          <p:cNvPr id="1962" name="Google Shape;1962;p47"/>
          <p:cNvCxnSpPr/>
          <p:nvPr/>
        </p:nvCxnSpPr>
        <p:spPr>
          <a:xfrm rot="10800000">
            <a:off x="4643725" y="563700"/>
            <a:ext cx="0" cy="7188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3" name="Google Shape;1963;p47"/>
          <p:cNvSpPr txBox="1"/>
          <p:nvPr/>
        </p:nvSpPr>
        <p:spPr>
          <a:xfrm>
            <a:off x="1644153" y="3803800"/>
            <a:ext cx="14049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1"/>
                </a:solidFill>
                <a:latin typeface="Lexend Medium"/>
                <a:ea typeface="Lexend Medium"/>
                <a:cs typeface="Lexend Medium"/>
                <a:sym typeface="Lexend Medium"/>
              </a:rPr>
              <a:t>Factors</a:t>
            </a:r>
            <a:endParaRPr sz="2400" dirty="0">
              <a:solidFill>
                <a:schemeClr val="dk1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964" name="Google Shape;1964;p47"/>
          <p:cNvSpPr txBox="1"/>
          <p:nvPr/>
        </p:nvSpPr>
        <p:spPr>
          <a:xfrm>
            <a:off x="3813600" y="1282500"/>
            <a:ext cx="3197400" cy="1771200"/>
          </a:xfrm>
          <a:prstGeom prst="rect">
            <a:avLst/>
          </a:prstGeom>
          <a:noFill/>
          <a:ln>
            <a:noFill/>
          </a:ln>
          <a:effectLst>
            <a:outerShdw blurRad="57150" dist="76200" dir="3000000" algn="bl" rotWithShape="0">
              <a:srgbClr val="000000">
                <a:alpha val="16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1900" dirty="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1900" dirty="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sz="1900" b="1" dirty="0">
                <a:solidFill>
                  <a:srgbClr val="FF6B4D"/>
                </a:solidFill>
                <a:latin typeface="Lexend"/>
                <a:ea typeface="Lexend"/>
                <a:cs typeface="Lexend"/>
                <a:sym typeface="Lexend"/>
              </a:rPr>
              <a:t>How do daily habits affect sleep quality and overall well-being?</a:t>
            </a:r>
            <a:r>
              <a:rPr lang="en-GB" sz="1900" dirty="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GB" sz="1900" dirty="0">
              <a:solidFill>
                <a:schemeClr val="lt2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65" name="Google Shape;1965;p47"/>
          <p:cNvSpPr txBox="1"/>
          <p:nvPr/>
        </p:nvSpPr>
        <p:spPr>
          <a:xfrm>
            <a:off x="3561718" y="3401210"/>
            <a:ext cx="3002129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We aim to examines how </a:t>
            </a:r>
            <a:r>
              <a:rPr lang="en-GB" sz="15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gender</a:t>
            </a:r>
            <a:r>
              <a:rPr lang="en-GB" sz="1500" dirty="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and </a:t>
            </a:r>
            <a:r>
              <a:rPr lang="en-GB" sz="15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lifestyle factors</a:t>
            </a:r>
            <a:r>
              <a:rPr lang="en-GB" sz="1500" dirty="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(caffeine, exercise, screen time) impact </a:t>
            </a:r>
            <a:r>
              <a:rPr lang="en-GB" sz="1500" b="1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productivity, mood, and stress.</a:t>
            </a:r>
            <a:endParaRPr sz="1500" b="1" dirty="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66" name="Google Shape;1966;p47"/>
          <p:cNvSpPr/>
          <p:nvPr/>
        </p:nvSpPr>
        <p:spPr>
          <a:xfrm>
            <a:off x="6401025" y="2750838"/>
            <a:ext cx="162798" cy="200422"/>
          </a:xfrm>
          <a:custGeom>
            <a:avLst/>
            <a:gdLst/>
            <a:ahLst/>
            <a:cxnLst/>
            <a:rect l="l" t="t" r="r" b="b"/>
            <a:pathLst>
              <a:path w="15575" h="19170" extrusionOk="0">
                <a:moveTo>
                  <a:pt x="0" y="0"/>
                </a:moveTo>
                <a:lnTo>
                  <a:pt x="3354" y="19170"/>
                </a:lnTo>
                <a:lnTo>
                  <a:pt x="7668" y="11502"/>
                </a:lnTo>
                <a:lnTo>
                  <a:pt x="15575" y="886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cxnSp>
        <p:nvCxnSpPr>
          <p:cNvPr id="1967" name="Google Shape;1967;p47"/>
          <p:cNvCxnSpPr/>
          <p:nvPr/>
        </p:nvCxnSpPr>
        <p:spPr>
          <a:xfrm rot="10800000" flipH="1">
            <a:off x="6273775" y="2601350"/>
            <a:ext cx="1800" cy="1893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68" name="Google Shape;1968;p47"/>
          <p:cNvGrpSpPr/>
          <p:nvPr/>
        </p:nvGrpSpPr>
        <p:grpSpPr>
          <a:xfrm>
            <a:off x="6703837" y="3513020"/>
            <a:ext cx="1315586" cy="1139694"/>
            <a:chOff x="-1501353" y="1025810"/>
            <a:chExt cx="1717700" cy="1191525"/>
          </a:xfrm>
        </p:grpSpPr>
        <p:sp>
          <p:nvSpPr>
            <p:cNvPr id="1969" name="Google Shape;1969;p47"/>
            <p:cNvSpPr/>
            <p:nvPr/>
          </p:nvSpPr>
          <p:spPr>
            <a:xfrm>
              <a:off x="-1501353" y="1890733"/>
              <a:ext cx="1717700" cy="326602"/>
            </a:xfrm>
            <a:custGeom>
              <a:avLst/>
              <a:gdLst/>
              <a:ahLst/>
              <a:cxnLst/>
              <a:rect l="l" t="t" r="r" b="b"/>
              <a:pathLst>
                <a:path w="1717700" h="326602" extrusionOk="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0" name="Google Shape;1970;p47"/>
            <p:cNvSpPr/>
            <p:nvPr/>
          </p:nvSpPr>
          <p:spPr>
            <a:xfrm>
              <a:off x="-1501353" y="1674482"/>
              <a:ext cx="1717700" cy="326643"/>
            </a:xfrm>
            <a:custGeom>
              <a:avLst/>
              <a:gdLst/>
              <a:ahLst/>
              <a:cxnLst/>
              <a:rect l="l" t="t" r="r" b="b"/>
              <a:pathLst>
                <a:path w="1717700" h="326643" extrusionOk="0">
                  <a:moveTo>
                    <a:pt x="0" y="0"/>
                  </a:moveTo>
                  <a:lnTo>
                    <a:pt x="1285361" y="0"/>
                  </a:lnTo>
                  <a:lnTo>
                    <a:pt x="1717700" y="326643"/>
                  </a:lnTo>
                  <a:lnTo>
                    <a:pt x="432340" y="32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1" name="Google Shape;1971;p47"/>
            <p:cNvSpPr/>
            <p:nvPr/>
          </p:nvSpPr>
          <p:spPr>
            <a:xfrm>
              <a:off x="-1501353" y="1458272"/>
              <a:ext cx="1717700" cy="326602"/>
            </a:xfrm>
            <a:custGeom>
              <a:avLst/>
              <a:gdLst/>
              <a:ahLst/>
              <a:cxnLst/>
              <a:rect l="l" t="t" r="r" b="b"/>
              <a:pathLst>
                <a:path w="1717700" h="326602" extrusionOk="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2" name="Google Shape;1972;p47"/>
            <p:cNvSpPr/>
            <p:nvPr/>
          </p:nvSpPr>
          <p:spPr>
            <a:xfrm>
              <a:off x="-1501353" y="1242021"/>
              <a:ext cx="1717700" cy="326643"/>
            </a:xfrm>
            <a:custGeom>
              <a:avLst/>
              <a:gdLst/>
              <a:ahLst/>
              <a:cxnLst/>
              <a:rect l="l" t="t" r="r" b="b"/>
              <a:pathLst>
                <a:path w="1717700" h="326643" extrusionOk="0">
                  <a:moveTo>
                    <a:pt x="0" y="0"/>
                  </a:moveTo>
                  <a:lnTo>
                    <a:pt x="1285361" y="0"/>
                  </a:lnTo>
                  <a:lnTo>
                    <a:pt x="1717700" y="326643"/>
                  </a:lnTo>
                  <a:lnTo>
                    <a:pt x="432340" y="32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3" name="Google Shape;1973;p47"/>
            <p:cNvSpPr/>
            <p:nvPr/>
          </p:nvSpPr>
          <p:spPr>
            <a:xfrm>
              <a:off x="-1501353" y="1025810"/>
              <a:ext cx="1717700" cy="326602"/>
            </a:xfrm>
            <a:custGeom>
              <a:avLst/>
              <a:gdLst/>
              <a:ahLst/>
              <a:cxnLst/>
              <a:rect l="l" t="t" r="r" b="b"/>
              <a:pathLst>
                <a:path w="1717700" h="326602" extrusionOk="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974" name="Google Shape;1974;p47"/>
          <p:cNvSpPr txBox="1">
            <a:spLocks noGrp="1"/>
          </p:cNvSpPr>
          <p:nvPr>
            <p:ph type="title"/>
          </p:nvPr>
        </p:nvSpPr>
        <p:spPr>
          <a:xfrm>
            <a:off x="1671200" y="530250"/>
            <a:ext cx="4966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dirty="0"/>
              <a:t>Sleep is …</a:t>
            </a:r>
          </a:p>
        </p:txBody>
      </p:sp>
      <p:pic>
        <p:nvPicPr>
          <p:cNvPr id="1975" name="Google Shape;1975;p47" descr="Sleep Disorders - Free of Charge Creative Commons Medical 8 image"/>
          <p:cNvPicPr preferRelativeResize="0"/>
          <p:nvPr/>
        </p:nvPicPr>
        <p:blipFill rotWithShape="1">
          <a:blip r:embed="rId3"/>
          <a:srcRect l="5576" r="10312"/>
          <a:stretch>
            <a:fillRect/>
          </a:stretch>
        </p:blipFill>
        <p:spPr>
          <a:xfrm>
            <a:off x="1347606" y="1875653"/>
            <a:ext cx="1404892" cy="1044780"/>
          </a:xfrm>
          <a:prstGeom prst="rect">
            <a:avLst/>
          </a:prstGeom>
          <a:noFill/>
          <a:ln>
            <a:noFill/>
          </a:ln>
        </p:spPr>
      </p:pic>
      <p:sp>
        <p:nvSpPr>
          <p:cNvPr id="1976" name="Google Shape;1976;p47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1" name="Google Shape;1981;p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674725" y="1777038"/>
            <a:ext cx="5134750" cy="2887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2" name="Google Shape;1982;p48"/>
          <p:cNvGrpSpPr/>
          <p:nvPr/>
        </p:nvGrpSpPr>
        <p:grpSpPr>
          <a:xfrm>
            <a:off x="2152525" y="467263"/>
            <a:ext cx="3313407" cy="1014987"/>
            <a:chOff x="3055725" y="715438"/>
            <a:chExt cx="3313407" cy="1014987"/>
          </a:xfrm>
        </p:grpSpPr>
        <p:grpSp>
          <p:nvGrpSpPr>
            <p:cNvPr id="1983" name="Google Shape;1983;p48"/>
            <p:cNvGrpSpPr/>
            <p:nvPr/>
          </p:nvGrpSpPr>
          <p:grpSpPr>
            <a:xfrm>
              <a:off x="3055725" y="715438"/>
              <a:ext cx="3103050" cy="786500"/>
              <a:chOff x="3007925" y="673613"/>
              <a:chExt cx="3103050" cy="786500"/>
            </a:xfrm>
          </p:grpSpPr>
          <p:sp>
            <p:nvSpPr>
              <p:cNvPr id="1984" name="Google Shape;1984;p48"/>
              <p:cNvSpPr/>
              <p:nvPr/>
            </p:nvSpPr>
            <p:spPr>
              <a:xfrm>
                <a:off x="3077725" y="721550"/>
                <a:ext cx="2973300" cy="6780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985" name="Google Shape;1985;p48"/>
              <p:cNvSpPr/>
              <p:nvPr/>
            </p:nvSpPr>
            <p:spPr>
              <a:xfrm>
                <a:off x="3007925" y="6736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8"/>
              <p:cNvSpPr/>
              <p:nvPr/>
            </p:nvSpPr>
            <p:spPr>
              <a:xfrm>
                <a:off x="5973275" y="6736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8"/>
              <p:cNvSpPr/>
              <p:nvPr/>
            </p:nvSpPr>
            <p:spPr>
              <a:xfrm>
                <a:off x="5973275" y="13210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8"/>
              <p:cNvSpPr/>
              <p:nvPr/>
            </p:nvSpPr>
            <p:spPr>
              <a:xfrm>
                <a:off x="3007925" y="1311913"/>
                <a:ext cx="137700" cy="148200"/>
              </a:xfrm>
              <a:prstGeom prst="rect">
                <a:avLst/>
              </a:pr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chemeClr val="dk1"/>
                    </a:solidFill>
                  </a:rPr>
                  <a:t> </a:t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1989" name="Google Shape;1989;p48"/>
            <p:cNvSpPr/>
            <p:nvPr/>
          </p:nvSpPr>
          <p:spPr>
            <a:xfrm rot="-2281323">
              <a:off x="6037771" y="1389972"/>
              <a:ext cx="271725" cy="287249"/>
            </a:xfrm>
            <a:custGeom>
              <a:avLst/>
              <a:gdLst/>
              <a:ahLst/>
              <a:cxnLst/>
              <a:rect l="l" t="t" r="r" b="b"/>
              <a:pathLst>
                <a:path w="5206" h="5504" extrusionOk="0">
                  <a:moveTo>
                    <a:pt x="2726" y="0"/>
                  </a:moveTo>
                  <a:lnTo>
                    <a:pt x="0" y="5493"/>
                  </a:lnTo>
                  <a:lnTo>
                    <a:pt x="2591" y="4653"/>
                  </a:lnTo>
                  <a:lnTo>
                    <a:pt x="5206" y="5504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14300" dir="1260000" algn="bl" rotWithShape="0">
                <a:srgbClr val="000000">
                  <a:alpha val="47000"/>
                </a:srgbClr>
              </a:outerShdw>
            </a:effec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90" name="Google Shape;1990;p48"/>
          <p:cNvSpPr/>
          <p:nvPr/>
        </p:nvSpPr>
        <p:spPr>
          <a:xfrm>
            <a:off x="411700" y="2319575"/>
            <a:ext cx="2841000" cy="21633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1" name="Google Shape;1991;p48"/>
          <p:cNvGrpSpPr/>
          <p:nvPr/>
        </p:nvGrpSpPr>
        <p:grpSpPr>
          <a:xfrm>
            <a:off x="516425" y="2413832"/>
            <a:ext cx="277873" cy="68400"/>
            <a:chOff x="411700" y="2420932"/>
            <a:chExt cx="277873" cy="68400"/>
          </a:xfrm>
        </p:grpSpPr>
        <p:sp>
          <p:nvSpPr>
            <p:cNvPr id="1992" name="Google Shape;1992;p48"/>
            <p:cNvSpPr/>
            <p:nvPr/>
          </p:nvSpPr>
          <p:spPr>
            <a:xfrm>
              <a:off x="411700" y="2420932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8"/>
            <p:cNvSpPr/>
            <p:nvPr/>
          </p:nvSpPr>
          <p:spPr>
            <a:xfrm>
              <a:off x="516436" y="2420932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8"/>
            <p:cNvSpPr/>
            <p:nvPr/>
          </p:nvSpPr>
          <p:spPr>
            <a:xfrm>
              <a:off x="621173" y="2420932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5" name="Google Shape;1995;p48"/>
          <p:cNvSpPr/>
          <p:nvPr/>
        </p:nvSpPr>
        <p:spPr>
          <a:xfrm>
            <a:off x="411700" y="1489075"/>
            <a:ext cx="2841000" cy="630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57150" dist="123825" dir="2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Data Analysis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96" name="Google Shape;1996;p48"/>
          <p:cNvSpPr txBox="1">
            <a:spLocks noGrp="1"/>
          </p:cNvSpPr>
          <p:nvPr>
            <p:ph type="subTitle" idx="4"/>
          </p:nvPr>
        </p:nvSpPr>
        <p:spPr>
          <a:xfrm>
            <a:off x="516425" y="2571750"/>
            <a:ext cx="3736200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mic Sans MS" panose="030F0902030302020204"/>
              <a:buChar char="●"/>
            </a:pPr>
            <a:r>
              <a:rPr lang="en-GB" sz="2100" dirty="0" err="1">
                <a:latin typeface="+mn-lt"/>
                <a:ea typeface="Comic Sans MS" panose="030F0902030302020204"/>
                <a:cs typeface="Comic Sans MS" panose="030F0902030302020204"/>
                <a:sym typeface="Comic Sans MS" panose="030F0902030302020204"/>
              </a:rPr>
              <a:t>ggplot</a:t>
            </a:r>
            <a:r>
              <a:rPr lang="en-GB" sz="2100" dirty="0">
                <a:latin typeface="+mn-lt"/>
                <a:ea typeface="Comic Sans MS" panose="030F0902030302020204"/>
                <a:cs typeface="Comic Sans MS" panose="030F0902030302020204"/>
                <a:sym typeface="Comic Sans MS" panose="030F0902030302020204"/>
              </a:rPr>
              <a:t>：</a:t>
            </a:r>
            <a:endParaRPr sz="2100" dirty="0">
              <a:latin typeface="+mn-lt"/>
              <a:ea typeface="Comic Sans MS" panose="030F0902030302020204"/>
              <a:cs typeface="Comic Sans MS" panose="030F0902030302020204"/>
              <a:sym typeface="Comic Sans MS" panose="030F090203030202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+mn-lt"/>
                <a:ea typeface="Comic Sans MS" panose="030F0902030302020204"/>
                <a:cs typeface="Comic Sans MS" panose="030F0902030302020204"/>
                <a:sym typeface="Comic Sans MS" panose="030F0902030302020204"/>
              </a:rPr>
              <a:t>   scatter</a:t>
            </a:r>
            <a:endParaRPr sz="1800" dirty="0">
              <a:latin typeface="+mn-lt"/>
              <a:ea typeface="Comic Sans MS" panose="030F0902030302020204"/>
              <a:cs typeface="Comic Sans MS" panose="030F0902030302020204"/>
              <a:sym typeface="Comic Sans MS" panose="030F0902030302020204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latin typeface="+mn-lt"/>
                <a:ea typeface="Comic Sans MS" panose="030F0902030302020204"/>
                <a:cs typeface="Comic Sans MS" panose="030F0902030302020204"/>
                <a:sym typeface="Comic Sans MS" panose="030F0902030302020204"/>
              </a:rPr>
              <a:t>   boxplot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latin typeface="+mn-lt"/>
              <a:ea typeface="Comic Sans MS" panose="030F0902030302020204"/>
              <a:cs typeface="Comic Sans MS" panose="030F0902030302020204"/>
              <a:sym typeface="Comic Sans MS" panose="030F0902030302020204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Comic Sans MS" panose="030F0902030302020204"/>
              <a:buChar char="●"/>
            </a:pPr>
            <a:r>
              <a:rPr lang="en-GB" sz="2100" dirty="0">
                <a:latin typeface="+mn-lt"/>
                <a:ea typeface="Comic Sans MS" panose="030F0902030302020204"/>
                <a:cs typeface="Comic Sans MS" panose="030F0902030302020204"/>
                <a:sym typeface="Comic Sans MS" panose="030F0902030302020204"/>
              </a:rPr>
              <a:t>shiny app</a:t>
            </a:r>
            <a:endParaRPr sz="2100" dirty="0">
              <a:latin typeface="+mn-lt"/>
              <a:ea typeface="Comic Sans MS" panose="030F0902030302020204"/>
              <a:cs typeface="Comic Sans MS" panose="030F0902030302020204"/>
              <a:sym typeface="Comic Sans MS" panose="030F09020303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latin typeface="Comic Sans MS" panose="030F0902030302020204"/>
              <a:ea typeface="Comic Sans MS" panose="030F0902030302020204"/>
              <a:cs typeface="Comic Sans MS" panose="030F0902030302020204"/>
              <a:sym typeface="Comic Sans MS" panose="030F09020303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</p:txBody>
      </p:sp>
      <p:sp>
        <p:nvSpPr>
          <p:cNvPr id="1997" name="Google Shape;1997;p48"/>
          <p:cNvSpPr txBox="1">
            <a:spLocks noGrp="1"/>
          </p:cNvSpPr>
          <p:nvPr>
            <p:ph type="title"/>
          </p:nvPr>
        </p:nvSpPr>
        <p:spPr>
          <a:xfrm>
            <a:off x="-420725" y="439275"/>
            <a:ext cx="73401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Our  </a:t>
            </a:r>
            <a:r>
              <a:rPr lang="en-GB">
                <a:solidFill>
                  <a:schemeClr val="lt1"/>
                </a:solidFill>
              </a:rPr>
              <a:t>Methods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98" name="Google Shape;1998;p48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49"/>
          <p:cNvSpPr/>
          <p:nvPr/>
        </p:nvSpPr>
        <p:spPr>
          <a:xfrm>
            <a:off x="3434400" y="1524425"/>
            <a:ext cx="5595300" cy="33840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4" name="Google Shape;2004;p49"/>
          <p:cNvSpPr/>
          <p:nvPr/>
        </p:nvSpPr>
        <p:spPr>
          <a:xfrm>
            <a:off x="167325" y="1524425"/>
            <a:ext cx="3157500" cy="27828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5" name="Google Shape;2005;p49"/>
          <p:cNvSpPr txBox="1">
            <a:spLocks noGrp="1"/>
          </p:cNvSpPr>
          <p:nvPr>
            <p:ph type="subTitle" idx="4"/>
          </p:nvPr>
        </p:nvSpPr>
        <p:spPr>
          <a:xfrm>
            <a:off x="240562" y="1541760"/>
            <a:ext cx="3100551" cy="2985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Lexend"/>
                <a:ea typeface="Lexend"/>
                <a:cs typeface="Lexend"/>
                <a:sym typeface="Lexend"/>
              </a:rPr>
              <a:t>Data are tidy!</a:t>
            </a:r>
            <a:endParaRPr sz="1800" b="1" dirty="0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+mn-lt"/>
              </a:rPr>
              <a:t># 5000 entries</a:t>
            </a:r>
            <a:endParaRPr sz="1600" dirty="0">
              <a:latin typeface="+mn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+mn-lt"/>
              </a:rPr>
              <a:t># 15 variables</a:t>
            </a:r>
            <a:endParaRPr sz="1600" dirty="0">
              <a:latin typeface="+mn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latin typeface="+mn-lt"/>
              </a:rPr>
              <a:t># Tracks sleep habits and their impact on productivity, mood, and stress levels. </a:t>
            </a:r>
            <a:endParaRPr sz="1600" dirty="0"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</a:t>
            </a:r>
            <a:endParaRPr dirty="0"/>
          </a:p>
        </p:txBody>
      </p:sp>
      <p:sp>
        <p:nvSpPr>
          <p:cNvPr id="2006" name="Google Shape;2006;p49"/>
          <p:cNvSpPr txBox="1">
            <a:spLocks noGrp="1"/>
          </p:cNvSpPr>
          <p:nvPr>
            <p:ph type="title"/>
          </p:nvPr>
        </p:nvSpPr>
        <p:spPr>
          <a:xfrm>
            <a:off x="271650" y="451650"/>
            <a:ext cx="60489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Exploration</a:t>
            </a:r>
            <a:endParaRPr dirty="0"/>
          </a:p>
        </p:txBody>
      </p:sp>
      <p:sp>
        <p:nvSpPr>
          <p:cNvPr id="2007" name="Google Shape;2007;p49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23361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BIS 15L Group7_Psychology</a:t>
            </a:r>
          </a:p>
        </p:txBody>
      </p:sp>
      <p:pic>
        <p:nvPicPr>
          <p:cNvPr id="2008" name="Google Shape;2008;p4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688035" y="1726250"/>
            <a:ext cx="5088028" cy="2980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9" name="Google Shape;2009;p49"/>
          <p:cNvGrpSpPr/>
          <p:nvPr/>
        </p:nvGrpSpPr>
        <p:grpSpPr>
          <a:xfrm>
            <a:off x="281213" y="1571815"/>
            <a:ext cx="277873" cy="68400"/>
            <a:chOff x="411700" y="2416840"/>
            <a:chExt cx="277873" cy="68400"/>
          </a:xfrm>
        </p:grpSpPr>
        <p:sp>
          <p:nvSpPr>
            <p:cNvPr id="2010" name="Google Shape;2010;p4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49"/>
          <p:cNvGrpSpPr/>
          <p:nvPr/>
        </p:nvGrpSpPr>
        <p:grpSpPr>
          <a:xfrm>
            <a:off x="3594750" y="1595965"/>
            <a:ext cx="277873" cy="68400"/>
            <a:chOff x="411700" y="2416840"/>
            <a:chExt cx="277873" cy="68400"/>
          </a:xfrm>
        </p:grpSpPr>
        <p:sp>
          <p:nvSpPr>
            <p:cNvPr id="2014" name="Google Shape;2014;p49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9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77AFC16-FA31-5194-F0D8-FED3C78CAD75}"/>
              </a:ext>
            </a:extLst>
          </p:cNvPr>
          <p:cNvSpPr txBox="1"/>
          <p:nvPr/>
        </p:nvSpPr>
        <p:spPr>
          <a:xfrm>
            <a:off x="144666" y="4877684"/>
            <a:ext cx="717803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4"/>
              </a:rPr>
              <a:t>https://</a:t>
            </a:r>
            <a:r>
              <a:rPr lang="en-US" sz="1050" dirty="0" err="1">
                <a:hlinkClick r:id="rId4"/>
              </a:rPr>
              <a:t>www.kaggle.com</a:t>
            </a:r>
            <a:r>
              <a:rPr lang="en-US" sz="1050" dirty="0">
                <a:hlinkClick r:id="rId4"/>
              </a:rPr>
              <a:t>/datasets/adilshamim8/</a:t>
            </a:r>
            <a:r>
              <a:rPr lang="en-US" sz="1050" dirty="0" err="1">
                <a:hlinkClick r:id="rId4"/>
              </a:rPr>
              <a:t>sleep-cycle-and-productivity?select</a:t>
            </a:r>
            <a:r>
              <a:rPr lang="en-US" sz="1050" dirty="0">
                <a:hlinkClick r:id="rId4"/>
              </a:rPr>
              <a:t>=</a:t>
            </a:r>
            <a:r>
              <a:rPr lang="en-US" sz="1050" dirty="0" err="1">
                <a:hlinkClick r:id="rId4"/>
              </a:rPr>
              <a:t>sleep_cycle_productivity.csv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2BC81"/>
            </a:gs>
          </a:gsLst>
          <a:lin ang="5400012" scaled="0"/>
        </a:gradFill>
        <a:effectLst/>
      </p:bgPr>
    </p:bg>
    <p:spTree>
      <p:nvGrpSpPr>
        <p:cNvPr id="1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50"/>
          <p:cNvSpPr txBox="1">
            <a:spLocks noGrp="1"/>
          </p:cNvSpPr>
          <p:nvPr>
            <p:ph type="title"/>
          </p:nvPr>
        </p:nvSpPr>
        <p:spPr>
          <a:xfrm>
            <a:off x="233400" y="273500"/>
            <a:ext cx="86772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3700"/>
              <a:t>Sleep Hours v.s. Stress &amp; Productivity</a:t>
            </a:r>
            <a:endParaRPr sz="3700"/>
          </a:p>
        </p:txBody>
      </p:sp>
      <p:sp>
        <p:nvSpPr>
          <p:cNvPr id="2022" name="Google Shape;2022;p50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Tianchen Li</a:t>
            </a:r>
          </a:p>
        </p:txBody>
      </p:sp>
      <p:sp>
        <p:nvSpPr>
          <p:cNvPr id="2023" name="Google Shape;2023;p50"/>
          <p:cNvSpPr txBox="1"/>
          <p:nvPr/>
        </p:nvSpPr>
        <p:spPr>
          <a:xfrm>
            <a:off x="583525" y="855163"/>
            <a:ext cx="77145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1900">
                <a:solidFill>
                  <a:schemeClr val="dk1"/>
                </a:solidFill>
              </a:rPr>
              <a:t>Does sleeping more lead to better performance and less stress? 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  <p:sp>
        <p:nvSpPr>
          <p:cNvPr id="2024" name="Google Shape;2024;p50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pic>
        <p:nvPicPr>
          <p:cNvPr id="2025" name="Google Shape;2025;p50"/>
          <p:cNvPicPr preferRelativeResize="0"/>
          <p:nvPr/>
        </p:nvPicPr>
        <p:blipFill rotWithShape="1">
          <a:blip r:embed="rId3"/>
          <a:srcRect t="6611"/>
          <a:stretch>
            <a:fillRect/>
          </a:stretch>
        </p:blipFill>
        <p:spPr>
          <a:xfrm>
            <a:off x="635750" y="1413117"/>
            <a:ext cx="7502177" cy="3318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CECD5"/>
            </a:gs>
            <a:gs pos="100000">
              <a:srgbClr val="92BC81"/>
            </a:gs>
          </a:gsLst>
          <a:lin ang="5400012" scaled="0"/>
        </a:gradFill>
        <a:effectLst/>
      </p:bgPr>
    </p:bg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p51"/>
          <p:cNvSpPr txBox="1">
            <a:spLocks noGrp="1"/>
          </p:cNvSpPr>
          <p:nvPr>
            <p:ph type="title"/>
          </p:nvPr>
        </p:nvSpPr>
        <p:spPr>
          <a:xfrm>
            <a:off x="233400" y="273500"/>
            <a:ext cx="86772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3700"/>
              <a:t>Sleep Hours v.s. Stress &amp; Productivity</a:t>
            </a:r>
            <a:endParaRPr sz="3700"/>
          </a:p>
        </p:txBody>
      </p:sp>
      <p:sp>
        <p:nvSpPr>
          <p:cNvPr id="2031" name="Google Shape;2031;p51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Tianchen Li</a:t>
            </a:r>
          </a:p>
        </p:txBody>
      </p:sp>
      <p:sp>
        <p:nvSpPr>
          <p:cNvPr id="2032" name="Google Shape;2032;p51"/>
          <p:cNvSpPr txBox="1"/>
          <p:nvPr/>
        </p:nvSpPr>
        <p:spPr>
          <a:xfrm>
            <a:off x="354925" y="855163"/>
            <a:ext cx="7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Is there a Balance Point?</a:t>
            </a:r>
            <a:endParaRPr sz="1800" dirty="0"/>
          </a:p>
        </p:txBody>
      </p:sp>
      <p:sp>
        <p:nvSpPr>
          <p:cNvPr id="2033" name="Google Shape;2033;p51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pic>
        <p:nvPicPr>
          <p:cNvPr id="2034" name="Google Shape;2034;p51"/>
          <p:cNvPicPr preferRelativeResize="0"/>
          <p:nvPr/>
        </p:nvPicPr>
        <p:blipFill rotWithShape="1">
          <a:blip r:embed="rId3"/>
          <a:srcRect t="7010" b="1102"/>
          <a:stretch>
            <a:fillRect/>
          </a:stretch>
        </p:blipFill>
        <p:spPr>
          <a:xfrm>
            <a:off x="354927" y="1371600"/>
            <a:ext cx="7958436" cy="340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52"/>
          <p:cNvSpPr/>
          <p:nvPr/>
        </p:nvSpPr>
        <p:spPr>
          <a:xfrm>
            <a:off x="364375" y="1943375"/>
            <a:ext cx="3440100" cy="27828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52"/>
          <p:cNvSpPr/>
          <p:nvPr/>
        </p:nvSpPr>
        <p:spPr>
          <a:xfrm>
            <a:off x="4246825" y="1635275"/>
            <a:ext cx="4787400" cy="32796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52"/>
          <p:cNvGrpSpPr/>
          <p:nvPr/>
        </p:nvGrpSpPr>
        <p:grpSpPr>
          <a:xfrm>
            <a:off x="4388613" y="1731040"/>
            <a:ext cx="277873" cy="68400"/>
            <a:chOff x="5024113" y="2416840"/>
            <a:chExt cx="277873" cy="68400"/>
          </a:xfrm>
        </p:grpSpPr>
        <p:sp>
          <p:nvSpPr>
            <p:cNvPr id="2042" name="Google Shape;2042;p52"/>
            <p:cNvSpPr/>
            <p:nvPr/>
          </p:nvSpPr>
          <p:spPr>
            <a:xfrm>
              <a:off x="5024113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2"/>
            <p:cNvSpPr/>
            <p:nvPr/>
          </p:nvSpPr>
          <p:spPr>
            <a:xfrm>
              <a:off x="5128849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2"/>
            <p:cNvSpPr/>
            <p:nvPr/>
          </p:nvSpPr>
          <p:spPr>
            <a:xfrm>
              <a:off x="5233585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5" name="Google Shape;2045;p52"/>
          <p:cNvGrpSpPr/>
          <p:nvPr/>
        </p:nvGrpSpPr>
        <p:grpSpPr>
          <a:xfrm>
            <a:off x="422950" y="2035840"/>
            <a:ext cx="277873" cy="68400"/>
            <a:chOff x="411700" y="2416840"/>
            <a:chExt cx="277873" cy="68400"/>
          </a:xfrm>
        </p:grpSpPr>
        <p:sp>
          <p:nvSpPr>
            <p:cNvPr id="2046" name="Google Shape;2046;p52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2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2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52"/>
          <p:cNvSpPr txBox="1">
            <a:spLocks noGrp="1"/>
          </p:cNvSpPr>
          <p:nvPr>
            <p:ph type="subTitle" idx="4"/>
          </p:nvPr>
        </p:nvSpPr>
        <p:spPr>
          <a:xfrm>
            <a:off x="354925" y="2167200"/>
            <a:ext cx="3329100" cy="22775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Correlation coefficient: 0.009029</a:t>
            </a:r>
            <a:endParaRPr sz="17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+mn-lt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Tiny positive correlation</a:t>
            </a:r>
            <a:endParaRPr sz="17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+mn-lt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As caffeine consumption increases, stress levels also tend to rise</a:t>
            </a:r>
            <a:endParaRPr sz="1700" dirty="0">
              <a:latin typeface="+mn-lt"/>
            </a:endParaRPr>
          </a:p>
        </p:txBody>
      </p:sp>
      <p:sp>
        <p:nvSpPr>
          <p:cNvPr id="2050" name="Google Shape;2050;p52"/>
          <p:cNvSpPr txBox="1">
            <a:spLocks noGrp="1"/>
          </p:cNvSpPr>
          <p:nvPr>
            <p:ph type="title"/>
          </p:nvPr>
        </p:nvSpPr>
        <p:spPr>
          <a:xfrm>
            <a:off x="233400" y="273500"/>
            <a:ext cx="8677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Stress Level and Lifestyle</a:t>
            </a:r>
          </a:p>
        </p:txBody>
      </p:sp>
      <p:sp>
        <p:nvSpPr>
          <p:cNvPr id="2051" name="Google Shape;2051;p52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Hanxu Sha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  <p:sp>
        <p:nvSpPr>
          <p:cNvPr id="2052" name="Google Shape;2052;p52"/>
          <p:cNvSpPr txBox="1"/>
          <p:nvPr/>
        </p:nvSpPr>
        <p:spPr>
          <a:xfrm>
            <a:off x="354925" y="1124688"/>
            <a:ext cx="7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/>
              <a:t>Does high caffeine intake correlate with higher stress levels?</a:t>
            </a:r>
            <a:endParaRPr sz="1800" b="1" dirty="0"/>
          </a:p>
        </p:txBody>
      </p:sp>
      <p:pic>
        <p:nvPicPr>
          <p:cNvPr id="2053" name="Google Shape;2053;p5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384949" y="1994525"/>
            <a:ext cx="4511149" cy="2782749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</p:pic>
      <p:sp>
        <p:nvSpPr>
          <p:cNvPr id="2054" name="Google Shape;2054;p52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53"/>
          <p:cNvSpPr/>
          <p:nvPr/>
        </p:nvSpPr>
        <p:spPr>
          <a:xfrm>
            <a:off x="364375" y="1807240"/>
            <a:ext cx="3440100" cy="2918935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53"/>
          <p:cNvSpPr/>
          <p:nvPr/>
        </p:nvSpPr>
        <p:spPr>
          <a:xfrm>
            <a:off x="4246825" y="1711475"/>
            <a:ext cx="4787400" cy="3279600"/>
          </a:xfrm>
          <a:prstGeom prst="roundRect">
            <a:avLst>
              <a:gd name="adj" fmla="val 4803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1" name="Google Shape;2061;p53"/>
          <p:cNvGrpSpPr/>
          <p:nvPr/>
        </p:nvGrpSpPr>
        <p:grpSpPr>
          <a:xfrm>
            <a:off x="4388613" y="1807240"/>
            <a:ext cx="277873" cy="68400"/>
            <a:chOff x="5024113" y="2416840"/>
            <a:chExt cx="277873" cy="68400"/>
          </a:xfrm>
        </p:grpSpPr>
        <p:sp>
          <p:nvSpPr>
            <p:cNvPr id="2062" name="Google Shape;2062;p53"/>
            <p:cNvSpPr/>
            <p:nvPr/>
          </p:nvSpPr>
          <p:spPr>
            <a:xfrm>
              <a:off x="5024113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5128849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5233585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" name="Google Shape;2065;p53"/>
          <p:cNvGrpSpPr/>
          <p:nvPr/>
        </p:nvGrpSpPr>
        <p:grpSpPr>
          <a:xfrm>
            <a:off x="457150" y="1874568"/>
            <a:ext cx="277873" cy="68400"/>
            <a:chOff x="411700" y="2416840"/>
            <a:chExt cx="277873" cy="68400"/>
          </a:xfrm>
        </p:grpSpPr>
        <p:sp>
          <p:nvSpPr>
            <p:cNvPr id="2066" name="Google Shape;2066;p53"/>
            <p:cNvSpPr/>
            <p:nvPr/>
          </p:nvSpPr>
          <p:spPr>
            <a:xfrm>
              <a:off x="411700" y="2416840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516436" y="2416840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621173" y="2416840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9" name="Google Shape;2069;p53"/>
          <p:cNvSpPr txBox="1">
            <a:spLocks noGrp="1"/>
          </p:cNvSpPr>
          <p:nvPr>
            <p:ph type="subTitle" idx="4"/>
          </p:nvPr>
        </p:nvSpPr>
        <p:spPr>
          <a:xfrm>
            <a:off x="457151" y="1975609"/>
            <a:ext cx="3154730" cy="2539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Correlation coefficient</a:t>
            </a:r>
            <a:r>
              <a:rPr lang="zh-CN" altLang="en-US" sz="1700" dirty="0">
                <a:latin typeface="+mn-lt"/>
              </a:rPr>
              <a:t>：  </a:t>
            </a:r>
            <a:r>
              <a:rPr lang="en-GB" sz="1700" dirty="0">
                <a:latin typeface="+mn-lt"/>
              </a:rPr>
              <a:t> -0.000814</a:t>
            </a:r>
            <a:endParaRPr sz="17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+mn-lt"/>
            </a:endParaRPr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Almost no correlation (Tiny negative correlation)</a:t>
            </a:r>
            <a:endParaRPr sz="1700" dirty="0">
              <a:latin typeface="+mn-l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+mn-l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+mn-lt"/>
              </a:rPr>
              <a:t>As screen time before bed increases, stress levels tend to decrease!</a:t>
            </a:r>
            <a:endParaRPr sz="1700" dirty="0">
              <a:latin typeface="+mn-lt"/>
            </a:endParaRPr>
          </a:p>
        </p:txBody>
      </p:sp>
      <p:sp>
        <p:nvSpPr>
          <p:cNvPr id="2070" name="Google Shape;2070;p53"/>
          <p:cNvSpPr txBox="1">
            <a:spLocks noGrp="1"/>
          </p:cNvSpPr>
          <p:nvPr>
            <p:ph type="title"/>
          </p:nvPr>
        </p:nvSpPr>
        <p:spPr>
          <a:xfrm>
            <a:off x="233400" y="273500"/>
            <a:ext cx="8677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dirty="0"/>
              <a:t>Stress Level and Lifestyle</a:t>
            </a:r>
            <a:endParaRPr dirty="0"/>
          </a:p>
        </p:txBody>
      </p:sp>
      <p:sp>
        <p:nvSpPr>
          <p:cNvPr id="2071" name="Google Shape;2071;p53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GB" b="1"/>
              <a:t>Hanxu Sha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b="1"/>
          </a:p>
        </p:txBody>
      </p:sp>
      <p:sp>
        <p:nvSpPr>
          <p:cNvPr id="2072" name="Google Shape;2072;p53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/>
              <a:t> BIS 15L   Group7_Psychology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pic>
        <p:nvPicPr>
          <p:cNvPr id="2073" name="Google Shape;2073;p5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330223" y="2104250"/>
            <a:ext cx="4629726" cy="2721024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10000"/>
              </a:srgbClr>
            </a:outerShdw>
          </a:effectLst>
        </p:spPr>
      </p:pic>
      <p:sp>
        <p:nvSpPr>
          <p:cNvPr id="2074" name="Google Shape;2074;p53"/>
          <p:cNvSpPr txBox="1"/>
          <p:nvPr/>
        </p:nvSpPr>
        <p:spPr>
          <a:xfrm>
            <a:off x="354925" y="1124688"/>
            <a:ext cx="7714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/>
              <a:t>Is screen time before bed associated with increased stress?</a:t>
            </a:r>
            <a:endParaRPr sz="18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493</Words>
  <Application>Microsoft Macintosh PowerPoint</Application>
  <PresentationFormat>On-screen Show (16:9)</PresentationFormat>
  <Paragraphs>104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Lexend Light</vt:lpstr>
      <vt:lpstr>Lexend</vt:lpstr>
      <vt:lpstr>Lexend Medium</vt:lpstr>
      <vt:lpstr>Courier New</vt:lpstr>
      <vt:lpstr>Lobster</vt:lpstr>
      <vt:lpstr>Arial</vt:lpstr>
      <vt:lpstr>Comic Sans MS</vt:lpstr>
      <vt:lpstr>Simple Light</vt:lpstr>
      <vt:lpstr>Get To Know Me</vt:lpstr>
      <vt:lpstr>Sleep Cycles</vt:lpstr>
      <vt:lpstr>Agenda</vt:lpstr>
      <vt:lpstr>Sleep is …</vt:lpstr>
      <vt:lpstr>        Our  Methods</vt:lpstr>
      <vt:lpstr>Data Exploration</vt:lpstr>
      <vt:lpstr>Sleep Hours v.s. Stress &amp; Productivity</vt:lpstr>
      <vt:lpstr>Sleep Hours v.s. Stress &amp; Productivity</vt:lpstr>
      <vt:lpstr>Stress Level and Lifestyle</vt:lpstr>
      <vt:lpstr>Stress Level and Lifestyle</vt:lpstr>
      <vt:lpstr>Mood vs. Sleep Quality</vt:lpstr>
      <vt:lpstr>Gender Perspectives</vt:lpstr>
      <vt:lpstr>Caffeine Intake </vt:lpstr>
      <vt:lpstr>Screen Time Before Bed</vt:lpstr>
      <vt:lpstr>Conclusions</vt:lpstr>
      <vt:lpstr>Shiny App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Lu Liang</cp:lastModifiedBy>
  <cp:revision>13</cp:revision>
  <dcterms:created xsi:type="dcterms:W3CDTF">2025-03-11T20:28:03Z</dcterms:created>
  <dcterms:modified xsi:type="dcterms:W3CDTF">2025-03-13T05:19:59Z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3A827F66E64E130ED39CD0671E6C2555_42</vt:lpwstr>
  </property>
  <property fmtid="{D5CDD505-2E9C-101B-9397-08002B2CF9AE}" pid="3" name="KSOProductBuildVer">
    <vt:lpwstr>2052-6.12.1.8902</vt:lpwstr>
  </property>
</Properties>
</file>